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10"/>
  </p:notesMasterIdLst>
  <p:sldIdLst>
    <p:sldId id="256" r:id="rId2"/>
    <p:sldId id="257" r:id="rId3"/>
    <p:sldId id="1440" r:id="rId4"/>
    <p:sldId id="261" r:id="rId5"/>
    <p:sldId id="371" r:id="rId6"/>
    <p:sldId id="372" r:id="rId7"/>
    <p:sldId id="258"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Bigge" initials="MB" lastIdx="2" clrIdx="0">
    <p:extLst>
      <p:ext uri="{19B8F6BF-5375-455C-9EA6-DF929625EA0E}">
        <p15:presenceInfo xmlns:p15="http://schemas.microsoft.com/office/powerpoint/2012/main" userId="Melissa Bigg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86C81"/>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9EC3C-B644-AD31-4538-22F9F7F9E512}" v="1" dt="2019-11-27T03:01:50.460"/>
    <p1510:client id="{A3540B20-1921-9F7B-E9CD-34B49F279CD4}" v="322" dt="2019-11-29T04:25:51.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33700" autoAdjust="0"/>
  </p:normalViewPr>
  <p:slideViewPr>
    <p:cSldViewPr snapToGrid="0" showGuides="1">
      <p:cViewPr varScale="1">
        <p:scale>
          <a:sx n="23" d="100"/>
          <a:sy n="23" d="100"/>
        </p:scale>
        <p:origin x="1671" y="3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65" d="100"/>
          <a:sy n="65" d="100"/>
        </p:scale>
        <p:origin x="265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Bigge" userId="S::mbigge@nutrientsforlife.org::6952563b-888e-4eae-8430-a4471d3a8552" providerId="AD" clId="Web-{2C89EC3C-B644-AD31-4538-22F9F7F9E512}"/>
    <pc:docChg chg="modSld">
      <pc:chgData name="Melissa Bigge" userId="S::mbigge@nutrientsforlife.org::6952563b-888e-4eae-8430-a4471d3a8552" providerId="AD" clId="Web-{2C89EC3C-B644-AD31-4538-22F9F7F9E512}" dt="2019-11-27T03:01:50.460" v="0"/>
      <pc:docMkLst>
        <pc:docMk/>
      </pc:docMkLst>
      <pc:sldChg chg="modNotes">
        <pc:chgData name="Melissa Bigge" userId="S::mbigge@nutrientsforlife.org::6952563b-888e-4eae-8430-a4471d3a8552" providerId="AD" clId="Web-{2C89EC3C-B644-AD31-4538-22F9F7F9E512}" dt="2019-11-27T03:01:50.460" v="0"/>
        <pc:sldMkLst>
          <pc:docMk/>
          <pc:sldMk cId="3269114142" sldId="261"/>
        </pc:sldMkLst>
      </pc:sldChg>
    </pc:docChg>
  </pc:docChgLst>
  <pc:docChgLst>
    <pc:chgData name="Melissa Bigge" userId="S::mbigge@nutrientsforlife.org::6952563b-888e-4eae-8430-a4471d3a8552" providerId="AD" clId="Web-{A3540B20-1921-9F7B-E9CD-34B49F279CD4}"/>
    <pc:docChg chg="modSld">
      <pc:chgData name="Melissa Bigge" userId="S::mbigge@nutrientsforlife.org::6952563b-888e-4eae-8430-a4471d3a8552" providerId="AD" clId="Web-{A3540B20-1921-9F7B-E9CD-34B49F279CD4}" dt="2019-11-29T04:25:51.171" v="317"/>
      <pc:docMkLst>
        <pc:docMk/>
      </pc:docMkLst>
      <pc:sldChg chg="modNotes">
        <pc:chgData name="Melissa Bigge" userId="S::mbigge@nutrientsforlife.org::6952563b-888e-4eae-8430-a4471d3a8552" providerId="AD" clId="Web-{A3540B20-1921-9F7B-E9CD-34B49F279CD4}" dt="2019-11-29T04:02:38.735" v="0"/>
        <pc:sldMkLst>
          <pc:docMk/>
          <pc:sldMk cId="2768376874" sldId="257"/>
        </pc:sldMkLst>
      </pc:sldChg>
      <pc:sldChg chg="modNotes">
        <pc:chgData name="Melissa Bigge" userId="S::mbigge@nutrientsforlife.org::6952563b-888e-4eae-8430-a4471d3a8552" providerId="AD" clId="Web-{A3540B20-1921-9F7B-E9CD-34B49F279CD4}" dt="2019-11-29T04:13:51.337" v="256"/>
        <pc:sldMkLst>
          <pc:docMk/>
          <pc:sldMk cId="601389482" sldId="258"/>
        </pc:sldMkLst>
      </pc:sldChg>
      <pc:sldChg chg="addSp modSp">
        <pc:chgData name="Melissa Bigge" userId="S::mbigge@nutrientsforlife.org::6952563b-888e-4eae-8430-a4471d3a8552" providerId="AD" clId="Web-{A3540B20-1921-9F7B-E9CD-34B49F279CD4}" dt="2019-11-29T04:10:22.055" v="235" actId="1076"/>
        <pc:sldMkLst>
          <pc:docMk/>
          <pc:sldMk cId="3269114142" sldId="261"/>
        </pc:sldMkLst>
        <pc:spChg chg="add mod">
          <ac:chgData name="Melissa Bigge" userId="S::mbigge@nutrientsforlife.org::6952563b-888e-4eae-8430-a4471d3a8552" providerId="AD" clId="Web-{A3540B20-1921-9F7B-E9CD-34B49F279CD4}" dt="2019-11-29T04:08:03.023" v="230" actId="1076"/>
          <ac:spMkLst>
            <pc:docMk/>
            <pc:sldMk cId="3269114142" sldId="261"/>
            <ac:spMk id="3" creationId="{342540AA-E0F3-439F-BAFC-294F256D1016}"/>
          </ac:spMkLst>
        </pc:spChg>
        <pc:picChg chg="mod">
          <ac:chgData name="Melissa Bigge" userId="S::mbigge@nutrientsforlife.org::6952563b-888e-4eae-8430-a4471d3a8552" providerId="AD" clId="Web-{A3540B20-1921-9F7B-E9CD-34B49F279CD4}" dt="2019-11-29T04:02:59.798" v="1" actId="1076"/>
          <ac:picMkLst>
            <pc:docMk/>
            <pc:sldMk cId="3269114142" sldId="261"/>
            <ac:picMk id="2" creationId="{AB07F765-0FEB-4B45-B993-1964CFACDE4C}"/>
          </ac:picMkLst>
        </pc:picChg>
        <pc:picChg chg="add mod">
          <ac:chgData name="Melissa Bigge" userId="S::mbigge@nutrientsforlife.org::6952563b-888e-4eae-8430-a4471d3a8552" providerId="AD" clId="Web-{A3540B20-1921-9F7B-E9CD-34B49F279CD4}" dt="2019-11-29T04:10:22.055" v="235" actId="1076"/>
          <ac:picMkLst>
            <pc:docMk/>
            <pc:sldMk cId="3269114142" sldId="261"/>
            <ac:picMk id="5" creationId="{87130958-ADCF-4382-B5F6-E4524A1459FD}"/>
          </ac:picMkLst>
        </pc:picChg>
      </pc:sldChg>
      <pc:sldChg chg="modNotes">
        <pc:chgData name="Melissa Bigge" userId="S::mbigge@nutrientsforlife.org::6952563b-888e-4eae-8430-a4471d3a8552" providerId="AD" clId="Web-{A3540B20-1921-9F7B-E9CD-34B49F279CD4}" dt="2019-11-29T04:25:51.171" v="317"/>
        <pc:sldMkLst>
          <pc:docMk/>
          <pc:sldMk cId="1043412870" sldId="3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C704960-1696-4837-9084-6E0309166CD2}" type="datetimeFigureOut">
              <a:rPr lang="en-US" smtClean="0"/>
              <a:t>11/28/2019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6B6E0-CBF4-47E4-9125-B97788FA66BC}" type="slidenum">
              <a:rPr lang="en-US" smtClean="0"/>
              <a:t>‹#›</a:t>
            </a:fld>
            <a:endParaRPr lang="en-US"/>
          </a:p>
        </p:txBody>
      </p:sp>
    </p:spTree>
    <p:extLst>
      <p:ext uri="{BB962C8B-B14F-4D97-AF65-F5344CB8AC3E}">
        <p14:creationId xmlns:p14="http://schemas.microsoft.com/office/powerpoint/2010/main" val="140008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6B6E0-CBF4-47E4-9125-B97788FA66BC}" type="slidenum">
              <a:rPr lang="en-US" smtClean="0"/>
              <a:t>1</a:t>
            </a:fld>
            <a:endParaRPr lang="en-US"/>
          </a:p>
        </p:txBody>
      </p:sp>
    </p:spTree>
    <p:extLst>
      <p:ext uri="{BB962C8B-B14F-4D97-AF65-F5344CB8AC3E}">
        <p14:creationId xmlns:p14="http://schemas.microsoft.com/office/powerpoint/2010/main" val="317843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__________________ and I work for ___________________ doing ____________________.</a:t>
            </a:r>
          </a:p>
          <a:p>
            <a:r>
              <a:rPr lang="en-US" dirty="0"/>
              <a:t>Introduce a little about yourself (Ex. You can share the town you live in, school you attended if local, highlight of the grade of the classroom you are in to make yourself relatable, something about your family, hobbies)  </a:t>
            </a:r>
            <a:endParaRPr lang="en-US" dirty="0">
              <a:cs typeface="Calibri"/>
            </a:endParaRPr>
          </a:p>
          <a:p>
            <a:r>
              <a:rPr lang="en-US" dirty="0"/>
              <a:t>We will talk a little more about my career later.</a:t>
            </a:r>
          </a:p>
        </p:txBody>
      </p:sp>
      <p:sp>
        <p:nvSpPr>
          <p:cNvPr id="4" name="Slide Number Placeholder 3"/>
          <p:cNvSpPr>
            <a:spLocks noGrp="1"/>
          </p:cNvSpPr>
          <p:nvPr>
            <p:ph type="sldNum" sz="quarter" idx="5"/>
          </p:nvPr>
        </p:nvSpPr>
        <p:spPr/>
        <p:txBody>
          <a:bodyPr/>
          <a:lstStyle/>
          <a:p>
            <a:fld id="{AD76B6E0-CBF4-47E4-9125-B97788FA66BC}" type="slidenum">
              <a:rPr lang="en-US" smtClean="0"/>
              <a:t>2</a:t>
            </a:fld>
            <a:endParaRPr lang="en-US"/>
          </a:p>
        </p:txBody>
      </p:sp>
    </p:spTree>
    <p:extLst>
      <p:ext uri="{BB962C8B-B14F-4D97-AF65-F5344CB8AC3E}">
        <p14:creationId xmlns:p14="http://schemas.microsoft.com/office/powerpoint/2010/main" val="4215362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are going to talk about diffusion, but before we get to that, let’s talk a little about what plants need to grow and be healthy.</a:t>
            </a:r>
          </a:p>
          <a:p>
            <a:r>
              <a:rPr lang="en-US" sz="1200" kern="1200" dirty="0">
                <a:solidFill>
                  <a:schemeClr val="tx1"/>
                </a:solidFill>
                <a:effectLst/>
                <a:latin typeface="+mn-lt"/>
                <a:ea typeface="+mn-ea"/>
                <a:cs typeface="+mn-cs"/>
              </a:rPr>
              <a:t>No matter what you grow, it needs the three primary nutrients N, P and 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science, we call nitrogen “N.” How do you think nitrogen helps plants? </a:t>
            </a:r>
            <a:r>
              <a:rPr lang="en-US" sz="1200" b="1" kern="1200" dirty="0">
                <a:solidFill>
                  <a:schemeClr val="tx1"/>
                </a:solidFill>
                <a:effectLst/>
                <a:latin typeface="+mn-lt"/>
                <a:ea typeface="+mn-ea"/>
                <a:cs typeface="+mn-cs"/>
              </a:rPr>
              <a:t>Plants need nitrogen to be green and healthy</a:t>
            </a:r>
            <a:r>
              <a:rPr lang="en-US" sz="1200" kern="1200" dirty="0">
                <a:solidFill>
                  <a:schemeClr val="tx1"/>
                </a:solidFill>
                <a:effectLst/>
                <a:latin typeface="+mn-lt"/>
                <a:ea typeface="+mn-ea"/>
                <a:cs typeface="+mn-cs"/>
              </a:rPr>
              <a:t>. Without nitrogen, plant leaves will be weak and yellow.  Some plants require a lot of Nitrogen, so N is the first member of the NPK team.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member of the team is P, which stands for Phosphorus. </a:t>
            </a:r>
            <a:r>
              <a:rPr lang="en-US" sz="1200" b="1" kern="1200" dirty="0">
                <a:solidFill>
                  <a:schemeClr val="tx1"/>
                </a:solidFill>
                <a:effectLst/>
                <a:latin typeface="+mn-lt"/>
                <a:ea typeface="+mn-ea"/>
                <a:cs typeface="+mn-cs"/>
              </a:rPr>
              <a:t>Without phosphorus the plant cannot conduct Photosynthesis</a:t>
            </a:r>
            <a:r>
              <a:rPr lang="en-US" sz="1200" kern="1200" dirty="0">
                <a:solidFill>
                  <a:schemeClr val="tx1"/>
                </a:solidFill>
                <a:effectLst/>
                <a:latin typeface="+mn-lt"/>
                <a:ea typeface="+mn-ea"/>
                <a:cs typeface="+mn-cs"/>
              </a:rPr>
              <a:t>.  The leaves of a plant take in energy from the sun and turn it into energy for the plant. This is called photosynthesis.  </a:t>
            </a:r>
            <a:r>
              <a:rPr lang="en-US" sz="1200" b="1" kern="1200" dirty="0">
                <a:solidFill>
                  <a:schemeClr val="tx1"/>
                </a:solidFill>
                <a:effectLst/>
                <a:latin typeface="+mn-lt"/>
                <a:ea typeface="+mn-ea"/>
                <a:cs typeface="+mn-cs"/>
              </a:rPr>
              <a:t>Phosphorus also helps encourage plants to grow strong and healthy roots</a:t>
            </a:r>
            <a:r>
              <a:rPr lang="en-US" sz="1200" kern="1200" dirty="0">
                <a:solidFill>
                  <a:schemeClr val="tx1"/>
                </a:solidFill>
                <a:effectLst/>
                <a:latin typeface="+mn-lt"/>
                <a:ea typeface="+mn-ea"/>
                <a:cs typeface="+mn-cs"/>
              </a:rPr>
              <a:t>, as well as helps the plant produce quality seeds, flowers, and fruit. Phosphorus can even help a plant resist disease, too.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Potassium, also called K, looks like a pink rock when it is mined.  It’s mined either underground in the southeastern part of the United States or in the mountains in the northwest region.  </a:t>
            </a:r>
            <a:r>
              <a:rPr lang="en-US" sz="1200" b="1" kern="1200" dirty="0">
                <a:solidFill>
                  <a:schemeClr val="tx1"/>
                </a:solidFill>
                <a:effectLst/>
                <a:latin typeface="+mn-lt"/>
                <a:ea typeface="+mn-ea"/>
                <a:cs typeface="+mn-cs"/>
              </a:rPr>
              <a:t>Potassium protects plants against diseases and helps the plants when it is cold or dry</a:t>
            </a:r>
            <a:r>
              <a:rPr lang="en-US" sz="1200" kern="1200" dirty="0">
                <a:solidFill>
                  <a:schemeClr val="tx1"/>
                </a:solidFill>
                <a:effectLst/>
                <a:latin typeface="+mn-lt"/>
                <a:ea typeface="+mn-ea"/>
                <a:cs typeface="+mn-cs"/>
              </a:rPr>
              <a:t>. It also helps the food you buy stay fresh.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do farmers add these nutrients back to the soil if they are missing?  Fertilizers! Every plant needs a specific amount of these nutrients, similar to a recipe when cooking.  Some need more nitrogen, some need more phosphorus.  Farmers send soil samples to agronomists, or a soil scientist, to find out how much fertilizer they need to add to their fields.  They don’t want too little or their plants won’t grow well, and they don’t want too much because that could hurt their plants too.  Farmers strive to be environmentally friendly, as well as economical.  </a:t>
            </a:r>
          </a:p>
          <a:p>
            <a:endParaRPr lang="en-US" dirty="0"/>
          </a:p>
        </p:txBody>
      </p:sp>
      <p:sp>
        <p:nvSpPr>
          <p:cNvPr id="4" name="Slide Number Placeholder 3"/>
          <p:cNvSpPr>
            <a:spLocks noGrp="1"/>
          </p:cNvSpPr>
          <p:nvPr>
            <p:ph type="sldNum" sz="quarter" idx="5"/>
          </p:nvPr>
        </p:nvSpPr>
        <p:spPr/>
        <p:txBody>
          <a:bodyPr/>
          <a:lstStyle/>
          <a:p>
            <a:fld id="{AD76B6E0-CBF4-47E4-9125-B97788FA66BC}" type="slidenum">
              <a:rPr lang="en-US" smtClean="0"/>
              <a:t>3</a:t>
            </a:fld>
            <a:endParaRPr lang="en-US"/>
          </a:p>
        </p:txBody>
      </p:sp>
    </p:spTree>
    <p:extLst>
      <p:ext uri="{BB962C8B-B14F-4D97-AF65-F5344CB8AC3E}">
        <p14:creationId xmlns:p14="http://schemas.microsoft.com/office/powerpoint/2010/main" val="333982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 </a:t>
            </a:r>
          </a:p>
          <a:p>
            <a:pPr fontAlgn="base"/>
            <a:r>
              <a:rPr lang="en-US" sz="1200" b="0" kern="1200" dirty="0">
                <a:solidFill>
                  <a:schemeClr val="tx1"/>
                </a:solidFill>
                <a:effectLst/>
                <a:latin typeface="+mn-lt"/>
                <a:ea typeface="+mn-ea"/>
                <a:cs typeface="+mn-cs"/>
              </a:rPr>
              <a:t>**What you will need for the diffusion lesson:</a:t>
            </a:r>
          </a:p>
          <a:p>
            <a:pPr fontAlgn="base"/>
            <a:r>
              <a:rPr lang="en-US" sz="1200" b="0" kern="1200" dirty="0">
                <a:solidFill>
                  <a:schemeClr val="tx1"/>
                </a:solidFill>
                <a:effectLst/>
                <a:latin typeface="+mn-lt"/>
                <a:ea typeface="+mn-ea"/>
                <a:cs typeface="+mn-cs"/>
              </a:rPr>
              <a:t>Visual Aids: Paper or disposable coffee cups, water, food coloring, larger container for the cup to sit in.    Time:  10-15 minutes 	  </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Now that we have that background about NPK lets talk about how they reach the plant. Plants remove water and nutrients from the soil through the plant’s root system.  Some nutrients move into root cells from the soil by diffusion and others by an energy-requiring process (active transport).  Today we are going to do a diffusion activity which represents one way nutrients are moved into the plant by using a simple visual.   </a:t>
            </a:r>
          </a:p>
          <a:p>
            <a:pPr fontAlgn="base"/>
            <a:endParaRPr lang="en-US" sz="1200" kern="1200" dirty="0">
              <a:solidFill>
                <a:schemeClr val="tx1"/>
              </a:solidFill>
              <a:effectLst/>
              <a:latin typeface="+mn-lt"/>
              <a:ea typeface="+mn-ea"/>
              <a:cs typeface="+mn-cs"/>
            </a:endParaRPr>
          </a:p>
          <a:p>
            <a:pPr fontAlgn="base"/>
            <a:r>
              <a:rPr lang="en-US" sz="1200" kern="1200">
                <a:solidFill>
                  <a:schemeClr val="tx1"/>
                </a:solidFill>
                <a:effectLst/>
                <a:latin typeface="+mn-lt"/>
                <a:ea typeface="+mn-ea"/>
                <a:cs typeface="+mn-cs"/>
              </a:rPr>
              <a:t>Ask students, “How do nutrients in the soil </a:t>
            </a:r>
            <a:r>
              <a:rPr lang="en-US"/>
              <a:t>and </a:t>
            </a:r>
            <a:r>
              <a:rPr lang="en-US" sz="1200" kern="1200">
                <a:solidFill>
                  <a:schemeClr val="tx1"/>
                </a:solidFill>
                <a:effectLst/>
                <a:latin typeface="+mn-lt"/>
                <a:ea typeface="+mn-ea"/>
                <a:cs typeface="+mn-cs"/>
              </a:rPr>
              <a:t>water get into the plants root hairs?” Accept all answers at this time. </a:t>
            </a:r>
            <a:endParaRPr lang="en-US" sz="1200" kern="1200">
              <a:solidFill>
                <a:schemeClr val="tx1"/>
              </a:solidFill>
              <a:effectLst/>
              <a:latin typeface="+mn-lt"/>
              <a:cs typeface="Calibri"/>
            </a:endParaRPr>
          </a:p>
          <a:p>
            <a:pPr fontAlgn="base"/>
            <a:r>
              <a:rPr lang="en-US" sz="1200" kern="1200" dirty="0">
                <a:solidFill>
                  <a:schemeClr val="tx1"/>
                </a:solidFill>
                <a:effectLst/>
                <a:latin typeface="+mn-lt"/>
                <a:ea typeface="+mn-ea"/>
                <a:cs typeface="+mn-cs"/>
              </a:rPr>
              <a:t>There are two ways water and nutrients move into a plants’ root system.  One is active transport, and the other is diffusion.  In diffusion, molecules move randomly due to their kinetic energy.  This movement causes molecules to intermingle.  The net movement of molecules is from an area of high concentration to one of lower concentration.  The net movement stops when the concentration of the molecules is the same everywhere.  The movement comes from their kinetic energy and does not need additional energy (unlike active transport).   </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You will notice that there is a high concentration of food coloring which represents the crop nutrients outside the cup. As the holes are punched, it allows the food coloring to enter into the area of low </a:t>
            </a:r>
            <a:r>
              <a:rPr lang="en-US" sz="1200" kern="1200">
                <a:solidFill>
                  <a:schemeClr val="tx1"/>
                </a:solidFill>
                <a:effectLst/>
                <a:latin typeface="+mn-lt"/>
                <a:ea typeface="+mn-ea"/>
                <a:cs typeface="+mn-cs"/>
              </a:rPr>
              <a:t>concentration aka the cup.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76B6E0-CBF4-47E4-9125-B97788FA66BC}" type="slidenum">
              <a:rPr lang="en-US" smtClean="0"/>
              <a:t>4</a:t>
            </a:fld>
            <a:endParaRPr lang="en-US"/>
          </a:p>
        </p:txBody>
      </p:sp>
    </p:spTree>
    <p:extLst>
      <p:ext uri="{BB962C8B-B14F-4D97-AF65-F5344CB8AC3E}">
        <p14:creationId xmlns:p14="http://schemas.microsoft.com/office/powerpoint/2010/main" val="2021502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kern="1200" dirty="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You are now going to investigate the process by which water enters the root hair (Divide classroom into groups based on the number of </a:t>
            </a:r>
            <a:r>
              <a:rPr lang="en-US" dirty="0"/>
              <a:t>materials </a:t>
            </a:r>
            <a:r>
              <a:rPr lang="en-US" sz="1200" kern="1200" dirty="0">
                <a:solidFill>
                  <a:schemeClr val="tx1"/>
                </a:solidFill>
                <a:effectLst/>
                <a:latin typeface="+mn-lt"/>
                <a:ea typeface="+mn-ea"/>
                <a:cs typeface="+mn-cs"/>
              </a:rPr>
              <a:t>you have</a:t>
            </a:r>
            <a:r>
              <a:rPr lang="en-US" dirty="0"/>
              <a:t>).</a:t>
            </a:r>
            <a:r>
              <a:rPr lang="en-US" sz="1200" kern="1200" dirty="0">
                <a:solidFill>
                  <a:schemeClr val="tx1"/>
                </a:solidFill>
                <a:effectLst/>
                <a:latin typeface="+mn-lt"/>
                <a:ea typeface="+mn-ea"/>
                <a:cs typeface="+mn-cs"/>
              </a:rPr>
              <a:t>  </a:t>
            </a:r>
            <a:endParaRPr lang="en-US"/>
          </a:p>
          <a:p>
            <a:pPr>
              <a:defRPr/>
            </a:pPr>
            <a:endParaRPr lang="en-US" dirty="0"/>
          </a:p>
          <a:p>
            <a:pPr>
              <a:defRPr/>
            </a:pPr>
            <a:r>
              <a:rPr lang="en-US" sz="1200" kern="1200">
                <a:solidFill>
                  <a:schemeClr val="tx1"/>
                </a:solidFill>
                <a:effectLst/>
                <a:latin typeface="+mn-lt"/>
                <a:ea typeface="+mn-ea"/>
                <a:cs typeface="+mn-cs"/>
              </a:rPr>
              <a:t>**Pass out a container, water, food coloring and cup </a:t>
            </a:r>
            <a:r>
              <a:rPr lang="en-US"/>
              <a:t>(</a:t>
            </a:r>
            <a:r>
              <a:rPr lang="en-US" sz="1200" kern="1200">
                <a:solidFill>
                  <a:schemeClr val="tx1"/>
                </a:solidFill>
                <a:effectLst/>
                <a:latin typeface="+mn-lt"/>
                <a:ea typeface="+mn-ea"/>
                <a:cs typeface="+mn-cs"/>
              </a:rPr>
              <a:t>with 2 holes opposite each other towards the base of the cup to each group</a:t>
            </a:r>
            <a:r>
              <a:rPr lang="en-US"/>
              <a:t>).</a:t>
            </a:r>
            <a:r>
              <a:rPr lang="en-US" sz="1200" kern="1200">
                <a:solidFill>
                  <a:schemeClr val="tx1"/>
                </a:solidFill>
                <a:effectLst/>
                <a:latin typeface="+mn-lt"/>
                <a:ea typeface="+mn-ea"/>
                <a:cs typeface="+mn-cs"/>
              </a:rPr>
              <a:t> The water level in the larger container must be higher than the holes on the cup.   </a:t>
            </a:r>
            <a:endParaRPr lang="en-US">
              <a:ea typeface="+mn-ea"/>
              <a:cs typeface="+mn-cs"/>
            </a:endParaRPr>
          </a:p>
          <a:p>
            <a:pPr fontAlgn="base"/>
            <a:r>
              <a:rPr lang="en-US" sz="1200" kern="1200">
                <a:solidFill>
                  <a:schemeClr val="tx1"/>
                </a:solidFill>
                <a:effectLst/>
                <a:latin typeface="+mn-lt"/>
                <a:ea typeface="+mn-ea"/>
                <a:cs typeface="+mn-cs"/>
              </a:rPr>
              <a:t>Fill the cup about ½ full of water. </a:t>
            </a:r>
            <a:r>
              <a:rPr lang="en-US"/>
              <a:t>Have someone hold the holes on the cup closed.</a:t>
            </a: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pPr fontAlgn="base"/>
            <a:r>
              <a:rPr lang="en-US" sz="1200" kern="1200" dirty="0">
                <a:solidFill>
                  <a:schemeClr val="tx1"/>
                </a:solidFill>
                <a:effectLst/>
                <a:latin typeface="+mn-lt"/>
                <a:ea typeface="+mn-ea"/>
                <a:cs typeface="+mn-cs"/>
              </a:rPr>
              <a:t>Carefully place the cup of water into the center of the larger container. </a:t>
            </a:r>
          </a:p>
          <a:p>
            <a:pPr fontAlgn="base"/>
            <a:r>
              <a:rPr lang="en-US" sz="1200" kern="1200" dirty="0">
                <a:solidFill>
                  <a:schemeClr val="tx1"/>
                </a:solidFill>
                <a:effectLst/>
                <a:latin typeface="+mn-lt"/>
                <a:ea typeface="+mn-ea"/>
                <a:cs typeface="+mn-cs"/>
              </a:rPr>
              <a:t>As someone is still holding the holes on the cup, fill the larger container with the water until it is level with the amount of water placed into the cup. </a:t>
            </a:r>
          </a:p>
          <a:p>
            <a:endParaRPr lang="en-US" dirty="0"/>
          </a:p>
          <a:p>
            <a:pPr fontAlgn="base"/>
            <a:r>
              <a:rPr lang="en-US" sz="1200" kern="1200" dirty="0">
                <a:solidFill>
                  <a:schemeClr val="tx1"/>
                </a:solidFill>
                <a:effectLst/>
                <a:latin typeface="+mn-lt"/>
                <a:ea typeface="+mn-ea"/>
                <a:cs typeface="+mn-cs"/>
              </a:rPr>
              <a:t>Add several drops of food coloring to the water in the larger container and gently mix the water until the color is evenly distributed.  Do not add coloring inside of the cup! </a:t>
            </a:r>
          </a:p>
          <a:p>
            <a:endParaRPr lang="en-US" dirty="0"/>
          </a:p>
          <a:p>
            <a:pPr fontAlgn="base"/>
            <a:r>
              <a:rPr lang="en-US" sz="1200" kern="1200" dirty="0">
                <a:solidFill>
                  <a:schemeClr val="tx1"/>
                </a:solidFill>
                <a:effectLst/>
                <a:latin typeface="+mn-lt"/>
                <a:ea typeface="+mn-ea"/>
                <a:cs typeface="+mn-cs"/>
              </a:rPr>
              <a:t>Poke 2 holes in the cup, opposite of each other.** </a:t>
            </a:r>
          </a:p>
          <a:p>
            <a:pPr fontAlgn="base"/>
            <a:r>
              <a:rPr lang="en-US" sz="1200" kern="1200" dirty="0">
                <a:solidFill>
                  <a:schemeClr val="tx1"/>
                </a:solidFill>
                <a:effectLst/>
                <a:latin typeface="+mn-lt"/>
                <a:ea typeface="+mn-ea"/>
                <a:cs typeface="+mn-cs"/>
              </a:rPr>
              <a:t>**You may find it easier to prep holes in the cups ahead of time.  If doing so, pour the water in the larger container first.  Then have one student hold the holes closed with their fingers, while another student pours water into the cup.   </a:t>
            </a:r>
          </a:p>
          <a:p>
            <a:endParaRPr lang="en-US" dirty="0"/>
          </a:p>
          <a:p>
            <a:pPr fontAlgn="base"/>
            <a:r>
              <a:rPr lang="en-US" sz="1200" kern="1200" dirty="0">
                <a:solidFill>
                  <a:schemeClr val="tx1"/>
                </a:solidFill>
                <a:effectLst/>
                <a:latin typeface="+mn-lt"/>
                <a:ea typeface="+mn-ea"/>
                <a:cs typeface="+mn-cs"/>
              </a:rPr>
              <a:t>Watch the water in the cup for 5 minutes and record observations.   </a:t>
            </a:r>
          </a:p>
          <a:p>
            <a:endParaRPr lang="en-US" dirty="0"/>
          </a:p>
        </p:txBody>
      </p:sp>
      <p:sp>
        <p:nvSpPr>
          <p:cNvPr id="4" name="Slide Number Placeholder 3"/>
          <p:cNvSpPr>
            <a:spLocks noGrp="1"/>
          </p:cNvSpPr>
          <p:nvPr>
            <p:ph type="sldNum" sz="quarter" idx="10"/>
          </p:nvPr>
        </p:nvSpPr>
        <p:spPr/>
        <p:txBody>
          <a:bodyPr/>
          <a:lstStyle/>
          <a:p>
            <a:fld id="{2CDE9B1B-704C-42C5-9C62-D263CD7FDA83}" type="slidenum">
              <a:rPr lang="en-US" smtClean="0"/>
              <a:t>5</a:t>
            </a:fld>
            <a:endParaRPr lang="en-US"/>
          </a:p>
        </p:txBody>
      </p:sp>
    </p:spTree>
    <p:extLst>
      <p:ext uri="{BB962C8B-B14F-4D97-AF65-F5344CB8AC3E}">
        <p14:creationId xmlns:p14="http://schemas.microsoft.com/office/powerpoint/2010/main" val="114043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en-US" sz="1200" b="1" kern="1200" dirty="0">
                <a:solidFill>
                  <a:schemeClr val="tx1"/>
                </a:solidFill>
                <a:effectLst/>
                <a:latin typeface="+mn-lt"/>
                <a:ea typeface="+mn-ea"/>
                <a:cs typeface="+mn-cs"/>
              </a:rPr>
              <a:t>Review:</a:t>
            </a:r>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Ask students, “Why did the colored water enter the cup?”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Guide the discussion to bring out that although the concentration of water was the same on both sides of the cup, the concentration of the food coloring was higher outside of the cup compared to inside the cup.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Ask the students to determine if the following statements are true or false: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Plant Roots have tiny hairs that absorb water.  (TRUE)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Plant roots use energy to pump water into the plant.  (FALSE)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As shown in this experiment, water enters the root hairs by the passive process of diffusion.  When root hairs contact the water, the water flows from a high concentration in the soil toward a lower concentration in the root cells.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Nutrients enter root cells through the process of diffusion. (TRUE)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Nutrients enter root cells through the process of active transport.  (TRUE)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Plant roots grow until they find water.  (False)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Roots can only grow where water is already present.  As the surface of the soil dries out, roots near the surface may die while roots further down are in contact with water and can grow deeper.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998" eaLnBrk="0" hangingPunct="0">
              <a:defRPr>
                <a:solidFill>
                  <a:schemeClr val="tx1"/>
                </a:solidFill>
                <a:latin typeface="Arial" pitchFamily="34" charset="0"/>
              </a:defRPr>
            </a:lvl1pPr>
            <a:lvl2pPr marL="698825" indent="-268779" defTabSz="880998" eaLnBrk="0" hangingPunct="0">
              <a:defRPr>
                <a:solidFill>
                  <a:schemeClr val="tx1"/>
                </a:solidFill>
                <a:latin typeface="Arial" pitchFamily="34" charset="0"/>
              </a:defRPr>
            </a:lvl2pPr>
            <a:lvl3pPr marL="1075116" indent="-215023" defTabSz="880998" eaLnBrk="0" hangingPunct="0">
              <a:defRPr>
                <a:solidFill>
                  <a:schemeClr val="tx1"/>
                </a:solidFill>
                <a:latin typeface="Arial" pitchFamily="34" charset="0"/>
              </a:defRPr>
            </a:lvl3pPr>
            <a:lvl4pPr marL="1505162" indent="-215023" defTabSz="880998" eaLnBrk="0" hangingPunct="0">
              <a:defRPr>
                <a:solidFill>
                  <a:schemeClr val="tx1"/>
                </a:solidFill>
                <a:latin typeface="Arial" pitchFamily="34" charset="0"/>
              </a:defRPr>
            </a:lvl4pPr>
            <a:lvl5pPr marL="1935208" indent="-215023" defTabSz="880998" eaLnBrk="0" hangingPunct="0">
              <a:defRPr>
                <a:solidFill>
                  <a:schemeClr val="tx1"/>
                </a:solidFill>
                <a:latin typeface="Arial" pitchFamily="34" charset="0"/>
              </a:defRPr>
            </a:lvl5pPr>
            <a:lvl6pPr marL="2365255" indent="-215023" defTabSz="880998" eaLnBrk="0" fontAlgn="base" hangingPunct="0">
              <a:spcBef>
                <a:spcPct val="0"/>
              </a:spcBef>
              <a:spcAft>
                <a:spcPct val="0"/>
              </a:spcAft>
              <a:defRPr>
                <a:solidFill>
                  <a:schemeClr val="tx1"/>
                </a:solidFill>
                <a:latin typeface="Arial" pitchFamily="34" charset="0"/>
              </a:defRPr>
            </a:lvl6pPr>
            <a:lvl7pPr marL="2795301" indent="-215023" defTabSz="880998" eaLnBrk="0" fontAlgn="base" hangingPunct="0">
              <a:spcBef>
                <a:spcPct val="0"/>
              </a:spcBef>
              <a:spcAft>
                <a:spcPct val="0"/>
              </a:spcAft>
              <a:defRPr>
                <a:solidFill>
                  <a:schemeClr val="tx1"/>
                </a:solidFill>
                <a:latin typeface="Arial" pitchFamily="34" charset="0"/>
              </a:defRPr>
            </a:lvl7pPr>
            <a:lvl8pPr marL="3225348" indent="-215023" defTabSz="880998" eaLnBrk="0" fontAlgn="base" hangingPunct="0">
              <a:spcBef>
                <a:spcPct val="0"/>
              </a:spcBef>
              <a:spcAft>
                <a:spcPct val="0"/>
              </a:spcAft>
              <a:defRPr>
                <a:solidFill>
                  <a:schemeClr val="tx1"/>
                </a:solidFill>
                <a:latin typeface="Arial" pitchFamily="34" charset="0"/>
              </a:defRPr>
            </a:lvl8pPr>
            <a:lvl9pPr marL="3655394" indent="-215023" defTabSz="880998" eaLnBrk="0" fontAlgn="base" hangingPunct="0">
              <a:spcBef>
                <a:spcPct val="0"/>
              </a:spcBef>
              <a:spcAft>
                <a:spcPct val="0"/>
              </a:spcAft>
              <a:defRPr>
                <a:solidFill>
                  <a:schemeClr val="tx1"/>
                </a:solidFill>
                <a:latin typeface="Arial" pitchFamily="34" charset="0"/>
              </a:defRPr>
            </a:lvl9pPr>
          </a:lstStyle>
          <a:p>
            <a:pPr eaLnBrk="1" hangingPunct="1"/>
            <a:fld id="{201394AB-913C-4BAB-BCCB-FA30C2AA77F4}" type="slidenum">
              <a:rPr lang="en-US" altLang="en-US" smtClean="0">
                <a:solidFill>
                  <a:srgbClr val="000000"/>
                </a:solidFill>
              </a:rPr>
              <a:pPr eaLnBrk="1" hangingPunct="1"/>
              <a:t>6</a:t>
            </a:fld>
            <a:endParaRPr lang="en-US" altLang="en-US">
              <a:solidFill>
                <a:srgbClr val="000000"/>
              </a:solidFill>
            </a:endParaRPr>
          </a:p>
        </p:txBody>
      </p:sp>
    </p:spTree>
    <p:extLst>
      <p:ext uri="{BB962C8B-B14F-4D97-AF65-F5344CB8AC3E}">
        <p14:creationId xmlns:p14="http://schemas.microsoft.com/office/powerpoint/2010/main" val="835338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 little earlier about my job title, but what is it that I actually do, and how does it relate to what we just learned about N, P, and K?</a:t>
            </a:r>
          </a:p>
          <a:p>
            <a:r>
              <a:rPr lang="en-US" dirty="0"/>
              <a:t>** Spend some time talking about your career, how it relates to Agriculture and the fertilizer industry. What do you do on a daily basis? What kind of education is needed to have a job like yours? Feel free to add additional slides and pictures to better explain your career.</a:t>
            </a:r>
            <a:endParaRPr lang="en-US" dirty="0">
              <a:cs typeface="Calibri"/>
            </a:endParaRPr>
          </a:p>
        </p:txBody>
      </p:sp>
      <p:sp>
        <p:nvSpPr>
          <p:cNvPr id="4" name="Slide Number Placeholder 3"/>
          <p:cNvSpPr>
            <a:spLocks noGrp="1"/>
          </p:cNvSpPr>
          <p:nvPr>
            <p:ph type="sldNum" sz="quarter" idx="5"/>
          </p:nvPr>
        </p:nvSpPr>
        <p:spPr/>
        <p:txBody>
          <a:bodyPr/>
          <a:lstStyle/>
          <a:p>
            <a:fld id="{AD76B6E0-CBF4-47E4-9125-B97788FA66BC}" type="slidenum">
              <a:rPr lang="en-US" smtClean="0"/>
              <a:t>7</a:t>
            </a:fld>
            <a:endParaRPr lang="en-US"/>
          </a:p>
        </p:txBody>
      </p:sp>
    </p:spTree>
    <p:extLst>
      <p:ext uri="{BB962C8B-B14F-4D97-AF65-F5344CB8AC3E}">
        <p14:creationId xmlns:p14="http://schemas.microsoft.com/office/powerpoint/2010/main" val="2515852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if they have any questions. You may also add contact information if you would like to be available to answer additional questions.</a:t>
            </a:r>
          </a:p>
        </p:txBody>
      </p:sp>
      <p:sp>
        <p:nvSpPr>
          <p:cNvPr id="4" name="Slide Number Placeholder 3"/>
          <p:cNvSpPr>
            <a:spLocks noGrp="1"/>
          </p:cNvSpPr>
          <p:nvPr>
            <p:ph type="sldNum" sz="quarter" idx="5"/>
          </p:nvPr>
        </p:nvSpPr>
        <p:spPr/>
        <p:txBody>
          <a:bodyPr/>
          <a:lstStyle/>
          <a:p>
            <a:fld id="{AD76B6E0-CBF4-47E4-9125-B97788FA66BC}" type="slidenum">
              <a:rPr lang="en-US" smtClean="0"/>
              <a:t>8</a:t>
            </a:fld>
            <a:endParaRPr lang="en-US"/>
          </a:p>
        </p:txBody>
      </p:sp>
    </p:spTree>
    <p:extLst>
      <p:ext uri="{BB962C8B-B14F-4D97-AF65-F5344CB8AC3E}">
        <p14:creationId xmlns:p14="http://schemas.microsoft.com/office/powerpoint/2010/main" val="1603185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EDC5941F-1B87-495C-9D24-048756D268CF}" type="datetimeFigureOut">
              <a:rPr lang="en-US" smtClean="0"/>
              <a:t>11/28/2019</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3982878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C5941F-1B87-495C-9D24-048756D268CF}" type="datetimeFigureOut">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1008009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DC5941F-1B87-495C-9D24-048756D268CF}"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2106434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DC5941F-1B87-495C-9D24-048756D268CF}"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4154803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C5941F-1B87-495C-9D24-048756D268CF}"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3986299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DC5941F-1B87-495C-9D24-048756D268CF}" type="datetimeFigureOut">
              <a:rPr lang="en-US" smtClean="0"/>
              <a:t>11/28/2019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3745290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DC5941F-1B87-495C-9D24-048756D268CF}" type="datetimeFigureOut">
              <a:rPr lang="en-US" smtClean="0"/>
              <a:t>11/28/2019</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1220872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EDC5941F-1B87-495C-9D24-048756D268CF}"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1381884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DC5941F-1B87-495C-9D24-048756D268CF}"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218114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ext slide">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603251" y="6465891"/>
            <a:ext cx="7234767" cy="190500"/>
          </a:xfrm>
          <a:prstGeom prst="rect">
            <a:avLst/>
          </a:prstGeom>
        </p:spPr>
        <p:txBody>
          <a:bodyPr/>
          <a:lstStyle>
            <a:lvl1pPr>
              <a:defRPr/>
            </a:lvl1pPr>
          </a:lstStyle>
          <a:p>
            <a:endParaRPr lang="en-US" dirty="0"/>
          </a:p>
        </p:txBody>
      </p:sp>
      <p:sp>
        <p:nvSpPr>
          <p:cNvPr id="3" name="Content Placeholder 2"/>
          <p:cNvSpPr>
            <a:spLocks noGrp="1"/>
          </p:cNvSpPr>
          <p:nvPr>
            <p:ph idx="1"/>
          </p:nvPr>
        </p:nvSpPr>
        <p:spPr>
          <a:xfrm>
            <a:off x="609600" y="1138686"/>
            <a:ext cx="10972800" cy="473710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09600" y="241989"/>
            <a:ext cx="10972800" cy="405719"/>
          </a:xfrm>
          <a:prstGeom prst="rect">
            <a:avLst/>
          </a:prstGeom>
        </p:spPr>
        <p:txBody>
          <a:bodyPr lIns="0" tIns="0" rIns="0" bIns="0"/>
          <a:lstStyle>
            <a:lvl1pPr algn="l" rtl="0" fontAlgn="base">
              <a:spcBef>
                <a:spcPct val="0"/>
              </a:spcBef>
              <a:spcAft>
                <a:spcPct val="0"/>
              </a:spcAft>
              <a:defRPr lang="en-US" sz="2400" b="1" kern="1200">
                <a:solidFill>
                  <a:schemeClr val="tx1"/>
                </a:solidFill>
                <a:latin typeface="+mj-lt"/>
                <a:ea typeface="+mj-ea"/>
                <a:cs typeface="+mj-cs"/>
              </a:defRPr>
            </a:lvl1pPr>
          </a:lstStyle>
          <a:p>
            <a:r>
              <a:rPr lang="en-US"/>
              <a:t>Click to edit Master title style</a:t>
            </a:r>
            <a:endParaRPr lang="en-US" dirty="0"/>
          </a:p>
        </p:txBody>
      </p:sp>
      <p:sp>
        <p:nvSpPr>
          <p:cNvPr id="8" name="Subtitle 2"/>
          <p:cNvSpPr>
            <a:spLocks noGrp="1"/>
          </p:cNvSpPr>
          <p:nvPr>
            <p:ph type="subTitle" idx="11" hasCustomPrompt="1"/>
          </p:nvPr>
        </p:nvSpPr>
        <p:spPr>
          <a:xfrm>
            <a:off x="609601" y="631374"/>
            <a:ext cx="10968567" cy="353787"/>
          </a:xfrm>
          <a:prstGeom prst="rect">
            <a:avLst/>
          </a:prstGeom>
        </p:spPr>
        <p:txBody>
          <a:bodyPr lIns="0" tIns="0" rIns="0" bIns="0"/>
          <a:lstStyle>
            <a:lvl1pPr marL="0" indent="0" algn="l">
              <a:buNone/>
              <a:defRPr sz="1600" b="1"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Subtitle</a:t>
            </a:r>
          </a:p>
        </p:txBody>
      </p:sp>
    </p:spTree>
    <p:extLst>
      <p:ext uri="{BB962C8B-B14F-4D97-AF65-F5344CB8AC3E}">
        <p14:creationId xmlns:p14="http://schemas.microsoft.com/office/powerpoint/2010/main" val="259129394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C5941F-1B87-495C-9D24-048756D268CF}"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4272010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C5941F-1B87-495C-9D24-048756D268CF}"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1324003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C5941F-1B87-495C-9D24-048756D268CF}" type="datetimeFigureOut">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160862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C5941F-1B87-495C-9D24-048756D268CF}" type="datetimeFigureOut">
              <a:rPr lang="en-US" smtClean="0"/>
              <a:t>11/28/2019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1133475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C5941F-1B87-495C-9D24-048756D268CF}" type="datetimeFigureOut">
              <a:rPr lang="en-US" smtClean="0"/>
              <a:t>11/28/2019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420221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C5941F-1B87-495C-9D24-048756D268CF}" type="datetimeFigureOut">
              <a:rPr lang="en-US" smtClean="0"/>
              <a:t>11/28/2019</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296956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C5941F-1B87-495C-9D24-048756D268CF}" type="datetimeFigureOut">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1307415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C5941F-1B87-495C-9D24-048756D268CF}" type="datetimeFigureOut">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04B50FB-04D7-4FC6-B8EC-BC884FBC2AF5}" type="slidenum">
              <a:rPr lang="en-US" smtClean="0"/>
              <a:t>‹#›</a:t>
            </a:fld>
            <a:endParaRPr lang="en-US"/>
          </a:p>
        </p:txBody>
      </p:sp>
    </p:spTree>
    <p:extLst>
      <p:ext uri="{BB962C8B-B14F-4D97-AF65-F5344CB8AC3E}">
        <p14:creationId xmlns:p14="http://schemas.microsoft.com/office/powerpoint/2010/main" val="1094048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DC5941F-1B87-495C-9D24-048756D268CF}" type="datetimeFigureOut">
              <a:rPr lang="en-US" smtClean="0"/>
              <a:t>11/28/2019</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04B50FB-04D7-4FC6-B8EC-BC884FBC2AF5}" type="slidenum">
              <a:rPr lang="en-US" smtClean="0"/>
              <a:t>‹#›</a:t>
            </a:fld>
            <a:endParaRPr lang="en-US"/>
          </a:p>
        </p:txBody>
      </p:sp>
    </p:spTree>
    <p:extLst>
      <p:ext uri="{BB962C8B-B14F-4D97-AF65-F5344CB8AC3E}">
        <p14:creationId xmlns:p14="http://schemas.microsoft.com/office/powerpoint/2010/main" val="84257667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alpha val="78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4D99941-E2CB-4370-BC09-263700F15683}"/>
              </a:ext>
            </a:extLst>
          </p:cNvPr>
          <p:cNvSpPr>
            <a:spLocks noGrp="1"/>
          </p:cNvSpPr>
          <p:nvPr>
            <p:ph type="subTitle" idx="1"/>
          </p:nvPr>
        </p:nvSpPr>
        <p:spPr>
          <a:xfrm>
            <a:off x="491613" y="1844567"/>
            <a:ext cx="11208774" cy="895754"/>
          </a:xfrm>
        </p:spPr>
        <p:txBody>
          <a:bodyPr>
            <a:noAutofit/>
          </a:bodyPr>
          <a:lstStyle/>
          <a:p>
            <a:pPr algn="ctr"/>
            <a:r>
              <a:rPr lang="en-US" sz="7200" b="1">
                <a:solidFill>
                  <a:schemeClr val="bg2"/>
                </a:solidFill>
              </a:rPr>
              <a:t>Diffusion</a:t>
            </a:r>
            <a:endParaRPr lang="en-US" sz="7200" b="1" dirty="0">
              <a:solidFill>
                <a:schemeClr val="bg2"/>
              </a:solidFill>
            </a:endParaRPr>
          </a:p>
        </p:txBody>
      </p:sp>
      <p:pic>
        <p:nvPicPr>
          <p:cNvPr id="19" name="Picture 18">
            <a:extLst>
              <a:ext uri="{FF2B5EF4-FFF2-40B4-BE49-F238E27FC236}">
                <a16:creationId xmlns:a16="http://schemas.microsoft.com/office/drawing/2014/main" id="{1E288597-729E-4B87-986D-5736B6119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503" y="5146744"/>
            <a:ext cx="3706224" cy="895754"/>
          </a:xfrm>
          <a:prstGeom prst="rect">
            <a:avLst/>
          </a:prstGeom>
        </p:spPr>
      </p:pic>
      <p:sp>
        <p:nvSpPr>
          <p:cNvPr id="4" name="TextBox 3">
            <a:extLst>
              <a:ext uri="{FF2B5EF4-FFF2-40B4-BE49-F238E27FC236}">
                <a16:creationId xmlns:a16="http://schemas.microsoft.com/office/drawing/2014/main" id="{76A3F35F-72FC-480A-8D41-94EDF7662D1E}"/>
              </a:ext>
            </a:extLst>
          </p:cNvPr>
          <p:cNvSpPr txBox="1"/>
          <p:nvPr/>
        </p:nvSpPr>
        <p:spPr>
          <a:xfrm>
            <a:off x="491613" y="3104192"/>
            <a:ext cx="11208773" cy="1354217"/>
          </a:xfrm>
          <a:prstGeom prst="rect">
            <a:avLst/>
          </a:prstGeom>
          <a:noFill/>
        </p:spPr>
        <p:txBody>
          <a:bodyPr wrap="square" rtlCol="0">
            <a:spAutoFit/>
          </a:bodyPr>
          <a:lstStyle/>
          <a:p>
            <a:pPr algn="ctr"/>
            <a:r>
              <a:rPr lang="en-US" sz="3200" dirty="0">
                <a:solidFill>
                  <a:schemeClr val="bg1"/>
                </a:solidFill>
              </a:rPr>
              <a:t>Name</a:t>
            </a:r>
          </a:p>
          <a:p>
            <a:pPr algn="ctr"/>
            <a:r>
              <a:rPr lang="en-US" sz="3200" dirty="0">
                <a:solidFill>
                  <a:schemeClr val="bg1"/>
                </a:solidFill>
              </a:rPr>
              <a:t>Date</a:t>
            </a:r>
          </a:p>
          <a:p>
            <a:endParaRPr lang="en-US" dirty="0"/>
          </a:p>
        </p:txBody>
      </p:sp>
    </p:spTree>
    <p:extLst>
      <p:ext uri="{BB962C8B-B14F-4D97-AF65-F5344CB8AC3E}">
        <p14:creationId xmlns:p14="http://schemas.microsoft.com/office/powerpoint/2010/main" val="2407479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3AE385E-814E-4048-9504-B467CAA4655E}"/>
              </a:ext>
            </a:extLst>
          </p:cNvPr>
          <p:cNvSpPr>
            <a:spLocks noGrp="1"/>
          </p:cNvSpPr>
          <p:nvPr>
            <p:ph type="title"/>
          </p:nvPr>
        </p:nvSpPr>
        <p:spPr>
          <a:xfrm>
            <a:off x="8382054" y="1450411"/>
            <a:ext cx="3161016" cy="966019"/>
          </a:xfrm>
        </p:spPr>
        <p:txBody>
          <a:bodyPr vert="horz" lIns="91440" tIns="45720" rIns="91440" bIns="45720" rtlCol="0" anchor="b">
            <a:normAutofit/>
          </a:bodyPr>
          <a:lstStyle/>
          <a:p>
            <a:r>
              <a:rPr lang="en-US" sz="5400" b="0" i="0" kern="1200" dirty="0">
                <a:solidFill>
                  <a:srgbClr val="EBEBEB"/>
                </a:solidFill>
                <a:latin typeface="+mj-lt"/>
                <a:ea typeface="+mj-ea"/>
                <a:cs typeface="+mj-cs"/>
              </a:rPr>
              <a:t>About Me</a:t>
            </a:r>
          </a:p>
        </p:txBody>
      </p:sp>
      <p:grpSp>
        <p:nvGrpSpPr>
          <p:cNvPr id="15" name="Group 14">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6" name="Rectangle 15">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4" name="Picture 3">
            <a:extLst>
              <a:ext uri="{FF2B5EF4-FFF2-40B4-BE49-F238E27FC236}">
                <a16:creationId xmlns:a16="http://schemas.microsoft.com/office/drawing/2014/main" id="{CE0E89F4-2BAB-4520-918C-0EF23F2A0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53" y="5488964"/>
            <a:ext cx="3161017" cy="766548"/>
          </a:xfrm>
          <a:prstGeom prst="rect">
            <a:avLst/>
          </a:prstGeom>
        </p:spPr>
      </p:pic>
      <p:sp>
        <p:nvSpPr>
          <p:cNvPr id="6" name="Content Placeholder 5">
            <a:extLst>
              <a:ext uri="{FF2B5EF4-FFF2-40B4-BE49-F238E27FC236}">
                <a16:creationId xmlns:a16="http://schemas.microsoft.com/office/drawing/2014/main" id="{E12ECD02-65F7-49AE-8F5F-16619B61A00E}"/>
              </a:ext>
            </a:extLst>
          </p:cNvPr>
          <p:cNvSpPr>
            <a:spLocks noGrp="1"/>
          </p:cNvSpPr>
          <p:nvPr>
            <p:ph idx="1"/>
          </p:nvPr>
        </p:nvSpPr>
        <p:spPr>
          <a:xfrm>
            <a:off x="624401" y="675194"/>
            <a:ext cx="7324596" cy="5580317"/>
          </a:xfrm>
        </p:spPr>
        <p:txBody>
          <a:bodyPr>
            <a:normAutofit/>
          </a:bodyPr>
          <a:lstStyle/>
          <a:p>
            <a:pPr>
              <a:buFont typeface="Franklin Gothic Book" panose="020B0503020102020204" pitchFamily="34" charset="0"/>
              <a:buChar char="►"/>
            </a:pPr>
            <a:r>
              <a:rPr lang="en-US" sz="4000" dirty="0"/>
              <a:t>Where I work</a:t>
            </a:r>
          </a:p>
          <a:p>
            <a:pPr>
              <a:buFont typeface="Franklin Gothic Book" panose="020B0503020102020204" pitchFamily="34" charset="0"/>
              <a:buChar char="►"/>
            </a:pPr>
            <a:r>
              <a:rPr lang="en-US" sz="4000" dirty="0"/>
              <a:t>Job title</a:t>
            </a:r>
          </a:p>
          <a:p>
            <a:pPr>
              <a:buFont typeface="Franklin Gothic Book" panose="020B0503020102020204" pitchFamily="34" charset="0"/>
              <a:buChar char="►"/>
            </a:pPr>
            <a:r>
              <a:rPr lang="en-US" sz="4000" dirty="0"/>
              <a:t>A little about me</a:t>
            </a:r>
          </a:p>
        </p:txBody>
      </p:sp>
    </p:spTree>
    <p:extLst>
      <p:ext uri="{BB962C8B-B14F-4D97-AF65-F5344CB8AC3E}">
        <p14:creationId xmlns:p14="http://schemas.microsoft.com/office/powerpoint/2010/main" val="2768376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A5292C-1936-4DA0-A968-CEDBD6BC1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919" y="5762002"/>
            <a:ext cx="3769784" cy="914174"/>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6A8CE3D0-D6C9-474F-88DB-5A74B34D6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913" y="1271689"/>
            <a:ext cx="3425904" cy="4442739"/>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895C46F4-A176-4E45-80AC-431E1F14B3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6351" y="1343673"/>
            <a:ext cx="3522881" cy="4418329"/>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857817D4-07ED-4784-9025-0DA6919DC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2648" y="1402105"/>
            <a:ext cx="3541872" cy="4359897"/>
          </a:xfrm>
          <a:prstGeom prst="rect">
            <a:avLst/>
          </a:prstGeom>
        </p:spPr>
      </p:pic>
    </p:spTree>
    <p:extLst>
      <p:ext uri="{BB962C8B-B14F-4D97-AF65-F5344CB8AC3E}">
        <p14:creationId xmlns:p14="http://schemas.microsoft.com/office/powerpoint/2010/main" val="1868329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5AA5292C-1936-4DA0-A968-CEDBD6BC1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3919" y="5762002"/>
            <a:ext cx="3769784" cy="914174"/>
          </a:xfrm>
          <a:prstGeom prst="rect">
            <a:avLst/>
          </a:prstGeom>
        </p:spPr>
      </p:pic>
      <p:pic>
        <p:nvPicPr>
          <p:cNvPr id="2" name="Diffusion Video">
            <a:hlinkClick r:id="" action="ppaction://media"/>
            <a:extLst>
              <a:ext uri="{FF2B5EF4-FFF2-40B4-BE49-F238E27FC236}">
                <a16:creationId xmlns:a16="http://schemas.microsoft.com/office/drawing/2014/main" id="{AB07F765-0FEB-4B45-B993-1964CFACDE4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0443" y="358410"/>
            <a:ext cx="3329045" cy="6056206"/>
          </a:xfrm>
          <a:prstGeom prst="rect">
            <a:avLst/>
          </a:prstGeom>
        </p:spPr>
      </p:pic>
      <p:sp>
        <p:nvSpPr>
          <p:cNvPr id="3" name="TextBox 2">
            <a:extLst>
              <a:ext uri="{FF2B5EF4-FFF2-40B4-BE49-F238E27FC236}">
                <a16:creationId xmlns:a16="http://schemas.microsoft.com/office/drawing/2014/main" id="{342540AA-E0F3-439F-BAFC-294F256D1016}"/>
              </a:ext>
            </a:extLst>
          </p:cNvPr>
          <p:cNvSpPr txBox="1"/>
          <p:nvPr/>
        </p:nvSpPr>
        <p:spPr>
          <a:xfrm>
            <a:off x="4671849" y="1610711"/>
            <a:ext cx="67371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28A3D"/>
                </a:solidFill>
                <a:ea typeface="+mn-lt"/>
                <a:cs typeface="+mn-lt"/>
              </a:rPr>
              <a:t>How do nutrients and water from the soil get into the root hairs?</a:t>
            </a:r>
          </a:p>
          <a:p>
            <a:endParaRPr lang="en-US" dirty="0">
              <a:solidFill>
                <a:srgbClr val="92D050"/>
              </a:solidFill>
              <a:ea typeface="+mn-lt"/>
              <a:cs typeface="+mn-lt"/>
            </a:endParaRPr>
          </a:p>
        </p:txBody>
      </p:sp>
      <p:pic>
        <p:nvPicPr>
          <p:cNvPr id="5" name="Picture 5" descr="A cup of coffee&#10;&#10;Description generated with high confidence">
            <a:extLst>
              <a:ext uri="{FF2B5EF4-FFF2-40B4-BE49-F238E27FC236}">
                <a16:creationId xmlns:a16="http://schemas.microsoft.com/office/drawing/2014/main" id="{87130958-ADCF-4382-B5F6-E4524A1459FD}"/>
              </a:ext>
            </a:extLst>
          </p:cNvPr>
          <p:cNvPicPr>
            <a:picLocks noChangeAspect="1"/>
          </p:cNvPicPr>
          <p:nvPr/>
        </p:nvPicPr>
        <p:blipFill>
          <a:blip r:embed="rId7"/>
          <a:stretch>
            <a:fillRect/>
          </a:stretch>
        </p:blipFill>
        <p:spPr>
          <a:xfrm>
            <a:off x="5557343" y="2450224"/>
            <a:ext cx="4968438" cy="3309117"/>
          </a:xfrm>
          <a:prstGeom prst="rect">
            <a:avLst/>
          </a:prstGeom>
        </p:spPr>
      </p:pic>
    </p:spTree>
    <p:extLst>
      <p:ext uri="{BB962C8B-B14F-4D97-AF65-F5344CB8AC3E}">
        <p14:creationId xmlns:p14="http://schemas.microsoft.com/office/powerpoint/2010/main" val="326911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nfl logo (large)">
            <a:extLst>
              <a:ext uri="{FF2B5EF4-FFF2-40B4-BE49-F238E27FC236}">
                <a16:creationId xmlns:a16="http://schemas.microsoft.com/office/drawing/2014/main" id="{4CF502DC-A1F8-4C9F-839C-68CD4C1490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3356" y="5638800"/>
            <a:ext cx="2037949" cy="4911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erson sitting at a table with a cup of coffee&#10;&#10;Description automatically generated">
            <a:extLst>
              <a:ext uri="{FF2B5EF4-FFF2-40B4-BE49-F238E27FC236}">
                <a16:creationId xmlns:a16="http://schemas.microsoft.com/office/drawing/2014/main" id="{2B8DAD70-0779-407D-85E3-51EBF761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145" y="3429000"/>
            <a:ext cx="3882787" cy="2587376"/>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23B1DDE6-D70F-4AB4-9E63-111ABA4E8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356" y="1038225"/>
            <a:ext cx="2956147" cy="4438650"/>
          </a:xfrm>
          <a:prstGeom prst="rect">
            <a:avLst/>
          </a:prstGeom>
        </p:spPr>
      </p:pic>
      <p:pic>
        <p:nvPicPr>
          <p:cNvPr id="17" name="Picture 16" descr="A person sitting at a table&#10;&#10;Description automatically generated">
            <a:extLst>
              <a:ext uri="{FF2B5EF4-FFF2-40B4-BE49-F238E27FC236}">
                <a16:creationId xmlns:a16="http://schemas.microsoft.com/office/drawing/2014/main" id="{5AB76D1E-E2EB-4224-B0D6-80AD1DF2A7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708" y="577518"/>
            <a:ext cx="4021833" cy="2680032"/>
          </a:xfrm>
          <a:prstGeom prst="rect">
            <a:avLst/>
          </a:prstGeom>
        </p:spPr>
      </p:pic>
    </p:spTree>
    <p:extLst>
      <p:ext uri="{BB962C8B-B14F-4D97-AF65-F5344CB8AC3E}">
        <p14:creationId xmlns:p14="http://schemas.microsoft.com/office/powerpoint/2010/main" val="1043412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497321" y="1053711"/>
            <a:ext cx="4229246" cy="1424446"/>
          </a:xfrm>
        </p:spPr>
        <p:txBody>
          <a:bodyPr>
            <a:normAutofit/>
          </a:bodyPr>
          <a:lstStyle/>
          <a:p>
            <a:r>
              <a:rPr lang="en-US" altLang="en-US" dirty="0">
                <a:solidFill>
                  <a:srgbClr val="FFFFFF"/>
                </a:solidFill>
              </a:rPr>
              <a:t>Review</a:t>
            </a:r>
          </a:p>
        </p:txBody>
      </p:sp>
      <p:sp>
        <p:nvSpPr>
          <p:cNvPr id="36867" name="Content Placeholder 2"/>
          <p:cNvSpPr>
            <a:spLocks noGrp="1"/>
          </p:cNvSpPr>
          <p:nvPr>
            <p:ph idx="1"/>
          </p:nvPr>
        </p:nvSpPr>
        <p:spPr>
          <a:xfrm>
            <a:off x="5497321" y="2799890"/>
            <a:ext cx="4310390" cy="2987543"/>
          </a:xfrm>
        </p:spPr>
        <p:txBody>
          <a:bodyPr anchor="t">
            <a:normAutofit fontScale="77500" lnSpcReduction="20000"/>
          </a:bodyPr>
          <a:lstStyle/>
          <a:p>
            <a:r>
              <a:rPr lang="en-US" altLang="en-US" sz="2100" dirty="0"/>
              <a:t>Why did the colored water enter the cup?</a:t>
            </a:r>
          </a:p>
          <a:p>
            <a:r>
              <a:rPr lang="en-US" altLang="en-US" sz="2100" dirty="0"/>
              <a:t>True or False?</a:t>
            </a:r>
          </a:p>
          <a:p>
            <a:pPr lvl="1"/>
            <a:r>
              <a:rPr lang="en-US" altLang="en-US" sz="1900" dirty="0"/>
              <a:t>Plant roots have tiny hairs that absorb water.</a:t>
            </a:r>
          </a:p>
          <a:p>
            <a:pPr lvl="1"/>
            <a:r>
              <a:rPr lang="en-US" altLang="en-US" sz="1900" dirty="0"/>
              <a:t>Plant roots use energy to pump water into the plant.</a:t>
            </a:r>
          </a:p>
          <a:p>
            <a:pPr lvl="1"/>
            <a:r>
              <a:rPr lang="en-US" altLang="en-US" sz="1900" dirty="0"/>
              <a:t>Nutrients enter root ells through the process of diffusion.</a:t>
            </a:r>
          </a:p>
          <a:p>
            <a:pPr lvl="1"/>
            <a:r>
              <a:rPr lang="en-US" altLang="en-US" sz="1900" dirty="0"/>
              <a:t>Nutrients enter root cells through the process of active transport.</a:t>
            </a:r>
          </a:p>
          <a:p>
            <a:pPr lvl="1"/>
            <a:r>
              <a:rPr lang="en-US" altLang="en-US" sz="1900" dirty="0"/>
              <a:t>Plant roots grow until they find water.</a:t>
            </a:r>
            <a:endParaRPr lang="en-US" altLang="en-US" sz="2100" dirty="0"/>
          </a:p>
          <a:p>
            <a:endParaRPr lang="en-US" altLang="en-US" sz="2100" dirty="0">
              <a:solidFill>
                <a:srgbClr val="FFFFFF"/>
              </a:solidFill>
            </a:endParaRPr>
          </a:p>
        </p:txBody>
      </p:sp>
      <p:pic>
        <p:nvPicPr>
          <p:cNvPr id="1026" name="Picture 2">
            <a:extLst>
              <a:ext uri="{FF2B5EF4-FFF2-40B4-BE49-F238E27FC236}">
                <a16:creationId xmlns:a16="http://schemas.microsoft.com/office/drawing/2014/main" id="{8353EADF-ACC3-447E-931F-A03CDC84F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39" y="2783259"/>
            <a:ext cx="4480623" cy="298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842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9EA5-F635-4811-97B5-57A0715947D5}"/>
              </a:ext>
            </a:extLst>
          </p:cNvPr>
          <p:cNvSpPr>
            <a:spLocks noGrp="1"/>
          </p:cNvSpPr>
          <p:nvPr>
            <p:ph type="title"/>
          </p:nvPr>
        </p:nvSpPr>
        <p:spPr>
          <a:xfrm>
            <a:off x="1128828" y="2085462"/>
            <a:ext cx="4351025" cy="2283824"/>
          </a:xfrm>
        </p:spPr>
        <p:txBody>
          <a:bodyPr/>
          <a:lstStyle/>
          <a:p>
            <a:r>
              <a:rPr lang="en-US" dirty="0"/>
              <a:t>Add some pictures of you doing your job/ the facility you work in. </a:t>
            </a:r>
          </a:p>
        </p:txBody>
      </p:sp>
      <p:sp>
        <p:nvSpPr>
          <p:cNvPr id="3" name="Text Placeholder 2">
            <a:extLst>
              <a:ext uri="{FF2B5EF4-FFF2-40B4-BE49-F238E27FC236}">
                <a16:creationId xmlns:a16="http://schemas.microsoft.com/office/drawing/2014/main" id="{C8802A93-65D2-4E4E-BBBD-5854BA6F7572}"/>
              </a:ext>
            </a:extLst>
          </p:cNvPr>
          <p:cNvSpPr>
            <a:spLocks noGrp="1"/>
          </p:cNvSpPr>
          <p:nvPr>
            <p:ph type="body" idx="1"/>
          </p:nvPr>
        </p:nvSpPr>
        <p:spPr>
          <a:xfrm>
            <a:off x="6912976" y="2189964"/>
            <a:ext cx="3757545" cy="2283824"/>
          </a:xfrm>
        </p:spPr>
        <p:txBody>
          <a:bodyPr/>
          <a:lstStyle/>
          <a:p>
            <a:endParaRPr lang="en-US" dirty="0">
              <a:solidFill>
                <a:schemeClr val="accent1"/>
              </a:solidFill>
            </a:endParaRPr>
          </a:p>
        </p:txBody>
      </p:sp>
      <p:pic>
        <p:nvPicPr>
          <p:cNvPr id="4" name="Picture 3">
            <a:extLst>
              <a:ext uri="{FF2B5EF4-FFF2-40B4-BE49-F238E27FC236}">
                <a16:creationId xmlns:a16="http://schemas.microsoft.com/office/drawing/2014/main" id="{B1E37582-9D94-4593-9639-70C93AA6A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28" y="5257800"/>
            <a:ext cx="3884964" cy="938954"/>
          </a:xfrm>
          <a:prstGeom prst="rect">
            <a:avLst/>
          </a:prstGeom>
        </p:spPr>
      </p:pic>
    </p:spTree>
    <p:extLst>
      <p:ext uri="{BB962C8B-B14F-4D97-AF65-F5344CB8AC3E}">
        <p14:creationId xmlns:p14="http://schemas.microsoft.com/office/powerpoint/2010/main" val="60138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78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4D99941-E2CB-4370-BC09-263700F15683}"/>
              </a:ext>
            </a:extLst>
          </p:cNvPr>
          <p:cNvSpPr>
            <a:spLocks noGrp="1"/>
          </p:cNvSpPr>
          <p:nvPr>
            <p:ph type="subTitle" idx="1"/>
          </p:nvPr>
        </p:nvSpPr>
        <p:spPr>
          <a:xfrm>
            <a:off x="491613" y="2363041"/>
            <a:ext cx="11208774" cy="895754"/>
          </a:xfrm>
        </p:spPr>
        <p:txBody>
          <a:bodyPr>
            <a:noAutofit/>
          </a:bodyPr>
          <a:lstStyle/>
          <a:p>
            <a:pPr algn="ctr"/>
            <a:r>
              <a:rPr lang="en-US" sz="7200" b="1" dirty="0" err="1">
                <a:solidFill>
                  <a:schemeClr val="bg2"/>
                </a:solidFill>
              </a:rPr>
              <a:t>QUEStionS</a:t>
            </a:r>
            <a:r>
              <a:rPr lang="en-US" sz="7200" b="1" dirty="0">
                <a:solidFill>
                  <a:schemeClr val="bg2"/>
                </a:solidFill>
              </a:rPr>
              <a:t>?</a:t>
            </a:r>
          </a:p>
        </p:txBody>
      </p:sp>
      <p:pic>
        <p:nvPicPr>
          <p:cNvPr id="19" name="Picture 18">
            <a:extLst>
              <a:ext uri="{FF2B5EF4-FFF2-40B4-BE49-F238E27FC236}">
                <a16:creationId xmlns:a16="http://schemas.microsoft.com/office/drawing/2014/main" id="{1E288597-729E-4B87-986D-5736B6119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503" y="5146744"/>
            <a:ext cx="3706224" cy="895754"/>
          </a:xfrm>
          <a:prstGeom prst="rect">
            <a:avLst/>
          </a:prstGeom>
        </p:spPr>
      </p:pic>
    </p:spTree>
    <p:extLst>
      <p:ext uri="{BB962C8B-B14F-4D97-AF65-F5344CB8AC3E}">
        <p14:creationId xmlns:p14="http://schemas.microsoft.com/office/powerpoint/2010/main" val="25119102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4">
      <a:dk1>
        <a:srgbClr val="27421D"/>
      </a:dk1>
      <a:lt1>
        <a:sysClr val="window" lastClr="FFFFFF"/>
      </a:lt1>
      <a:dk2>
        <a:srgbClr val="003468"/>
      </a:dk2>
      <a:lt2>
        <a:srgbClr val="E7E6E6"/>
      </a:lt2>
      <a:accent1>
        <a:srgbClr val="650B36"/>
      </a:accent1>
      <a:accent2>
        <a:srgbClr val="27421D"/>
      </a:accent2>
      <a:accent3>
        <a:srgbClr val="A5A5A5"/>
      </a:accent3>
      <a:accent4>
        <a:srgbClr val="595959"/>
      </a:accent4>
      <a:accent5>
        <a:srgbClr val="FFF2CC"/>
      </a:accent5>
      <a:accent6>
        <a:srgbClr val="E2EFD9"/>
      </a:accent6>
      <a:hlink>
        <a:srgbClr val="EBDAE2"/>
      </a:hlink>
      <a:folHlink>
        <a:srgbClr val="833C0B"/>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ndustryToolKit-option1" id="{9F5E900E-7AD4-4FD1-B9DA-230F6A5AD9F2}" vid="{D280C509-4780-42BA-AF92-69E01A5A5C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15672</TotalTime>
  <Words>395</Words>
  <Application>Microsoft Office PowerPoint</Application>
  <PresentationFormat>Widescreen</PresentationFormat>
  <Paragraphs>72</Paragraphs>
  <Slides>8</Slides>
  <Notes>8</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Ion Boardroom</vt:lpstr>
      <vt:lpstr>PowerPoint Presentation</vt:lpstr>
      <vt:lpstr>About Me</vt:lpstr>
      <vt:lpstr>PowerPoint Presentation</vt:lpstr>
      <vt:lpstr>PowerPoint Presentation</vt:lpstr>
      <vt:lpstr>PowerPoint Presentation</vt:lpstr>
      <vt:lpstr>Review</vt:lpstr>
      <vt:lpstr>Add some pictures of you doing your job/ the facility you work in.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McGee Buehler</dc:creator>
  <cp:lastModifiedBy>Melissa Bigge</cp:lastModifiedBy>
  <cp:revision>123</cp:revision>
  <dcterms:created xsi:type="dcterms:W3CDTF">2019-08-28T17:52:04Z</dcterms:created>
  <dcterms:modified xsi:type="dcterms:W3CDTF">2019-11-29T04:25:51Z</dcterms:modified>
</cp:coreProperties>
</file>