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10"/>
  </p:notesMasterIdLst>
  <p:sldIdLst>
    <p:sldId id="256" r:id="rId2"/>
    <p:sldId id="257" r:id="rId3"/>
    <p:sldId id="1440" r:id="rId4"/>
    <p:sldId id="1442" r:id="rId5"/>
    <p:sldId id="372" r:id="rId6"/>
    <p:sldId id="258" r:id="rId7"/>
    <p:sldId id="144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Bigge" initials="MB" lastIdx="2" clrIdx="0">
    <p:extLst>
      <p:ext uri="{19B8F6BF-5375-455C-9EA6-DF929625EA0E}">
        <p15:presenceInfo xmlns:p15="http://schemas.microsoft.com/office/powerpoint/2012/main" userId="Melissa Bigg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86C8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5548D-1279-5472-F187-E217FD6EA4BC}" v="11" dt="2019-11-27T16:51:39.476"/>
    <p1510:client id="{76560615-A126-4CBD-CF0D-5509F3FF7D58}" v="25" dt="2019-11-29T03:57:55.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33700" autoAdjust="0"/>
  </p:normalViewPr>
  <p:slideViewPr>
    <p:cSldViewPr snapToGrid="0" showGuides="1">
      <p:cViewPr varScale="1">
        <p:scale>
          <a:sx n="23" d="100"/>
          <a:sy n="23" d="100"/>
        </p:scale>
        <p:origin x="1671" y="3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65" d="100"/>
          <a:sy n="65" d="100"/>
        </p:scale>
        <p:origin x="265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ey Siergiej" userId="S::hsiergiej@nutrientsforlife.org::1a78c6ac-b686-45f9-92fd-cbf73f2e4e8c" providerId="AD" clId="Web-{3955548D-1279-5472-F187-E217FD6EA4BC}"/>
    <pc:docChg chg="modSld">
      <pc:chgData name="Haley Siergiej" userId="S::hsiergiej@nutrientsforlife.org::1a78c6ac-b686-45f9-92fd-cbf73f2e4e8c" providerId="AD" clId="Web-{3955548D-1279-5472-F187-E217FD6EA4BC}" dt="2019-11-27T16:51:39.476" v="10"/>
      <pc:docMkLst>
        <pc:docMk/>
      </pc:docMkLst>
      <pc:sldChg chg="modNotes">
        <pc:chgData name="Haley Siergiej" userId="S::hsiergiej@nutrientsforlife.org::1a78c6ac-b686-45f9-92fd-cbf73f2e4e8c" providerId="AD" clId="Web-{3955548D-1279-5472-F187-E217FD6EA4BC}" dt="2019-11-27T16:51:39.476" v="10"/>
        <pc:sldMkLst>
          <pc:docMk/>
          <pc:sldMk cId="601389482" sldId="258"/>
        </pc:sldMkLst>
      </pc:sldChg>
      <pc:sldChg chg="modNotes">
        <pc:chgData name="Haley Siergiej" userId="S::hsiergiej@nutrientsforlife.org::1a78c6ac-b686-45f9-92fd-cbf73f2e4e8c" providerId="AD" clId="Web-{3955548D-1279-5472-F187-E217FD6EA4BC}" dt="2019-11-27T16:49:21.929" v="8"/>
        <pc:sldMkLst>
          <pc:docMk/>
          <pc:sldMk cId="3965842460" sldId="372"/>
        </pc:sldMkLst>
      </pc:sldChg>
    </pc:docChg>
  </pc:docChgLst>
  <pc:docChgLst>
    <pc:chgData name="Melissa Bigge" userId="S::mbigge@nutrientsforlife.org::6952563b-888e-4eae-8430-a4471d3a8552" providerId="AD" clId="Web-{76560615-A126-4CBD-CF0D-5509F3FF7D58}"/>
    <pc:docChg chg="modSld">
      <pc:chgData name="Melissa Bigge" userId="S::mbigge@nutrientsforlife.org::6952563b-888e-4eae-8430-a4471d3a8552" providerId="AD" clId="Web-{76560615-A126-4CBD-CF0D-5509F3FF7D58}" dt="2019-11-29T03:57:55.602" v="23"/>
      <pc:docMkLst>
        <pc:docMk/>
      </pc:docMkLst>
      <pc:sldChg chg="modNotes">
        <pc:chgData name="Melissa Bigge" userId="S::mbigge@nutrientsforlife.org::6952563b-888e-4eae-8430-a4471d3a8552" providerId="AD" clId="Web-{76560615-A126-4CBD-CF0D-5509F3FF7D58}" dt="2019-11-29T03:51:03.911" v="3"/>
        <pc:sldMkLst>
          <pc:docMk/>
          <pc:sldMk cId="2768376874" sldId="257"/>
        </pc:sldMkLst>
      </pc:sldChg>
      <pc:sldChg chg="modNotes">
        <pc:chgData name="Melissa Bigge" userId="S::mbigge@nutrientsforlife.org::6952563b-888e-4eae-8430-a4471d3a8552" providerId="AD" clId="Web-{76560615-A126-4CBD-CF0D-5509F3FF7D58}" dt="2019-11-29T03:57:55.602" v="23"/>
        <pc:sldMkLst>
          <pc:docMk/>
          <pc:sldMk cId="601389482" sldId="258"/>
        </pc:sldMkLst>
      </pc:sldChg>
      <pc:sldChg chg="modSp modNotes">
        <pc:chgData name="Melissa Bigge" userId="S::mbigge@nutrientsforlife.org::6952563b-888e-4eae-8430-a4471d3a8552" providerId="AD" clId="Web-{76560615-A126-4CBD-CF0D-5509F3FF7D58}" dt="2019-11-29T03:55:22.038" v="14"/>
        <pc:sldMkLst>
          <pc:docMk/>
          <pc:sldMk cId="3965842460" sldId="372"/>
        </pc:sldMkLst>
        <pc:spChg chg="mod">
          <ac:chgData name="Melissa Bigge" userId="S::mbigge@nutrientsforlife.org::6952563b-888e-4eae-8430-a4471d3a8552" providerId="AD" clId="Web-{76560615-A126-4CBD-CF0D-5509F3FF7D58}" dt="2019-11-29T03:53:28.615" v="8" actId="20577"/>
          <ac:spMkLst>
            <pc:docMk/>
            <pc:sldMk cId="3965842460" sldId="372"/>
            <ac:spMk id="36867" creationId="{00000000-0000-0000-0000-000000000000}"/>
          </ac:spMkLst>
        </pc:spChg>
      </pc:sldChg>
      <pc:sldChg chg="modSp">
        <pc:chgData name="Melissa Bigge" userId="S::mbigge@nutrientsforlife.org::6952563b-888e-4eae-8430-a4471d3a8552" providerId="AD" clId="Web-{76560615-A126-4CBD-CF0D-5509F3FF7D58}" dt="2019-11-29T03:56:09.101" v="17" actId="20577"/>
        <pc:sldMkLst>
          <pc:docMk/>
          <pc:sldMk cId="3465224144" sldId="1441"/>
        </pc:sldMkLst>
        <pc:spChg chg="mod">
          <ac:chgData name="Melissa Bigge" userId="S::mbigge@nutrientsforlife.org::6952563b-888e-4eae-8430-a4471d3a8552" providerId="AD" clId="Web-{76560615-A126-4CBD-CF0D-5509F3FF7D58}" dt="2019-11-29T03:56:09.101" v="17" actId="20577"/>
          <ac:spMkLst>
            <pc:docMk/>
            <pc:sldMk cId="3465224144" sldId="1441"/>
            <ac:spMk id="36867" creationId="{00000000-0000-0000-0000-000000000000}"/>
          </ac:spMkLst>
        </pc:spChg>
      </pc:sldChg>
      <pc:sldChg chg="modNotes">
        <pc:chgData name="Melissa Bigge" userId="S::mbigge@nutrientsforlife.org::6952563b-888e-4eae-8430-a4471d3a8552" providerId="AD" clId="Web-{76560615-A126-4CBD-CF0D-5509F3FF7D58}" dt="2019-11-29T03:53:00.396" v="5"/>
        <pc:sldMkLst>
          <pc:docMk/>
          <pc:sldMk cId="257792085" sldId="14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C704960-1696-4837-9084-6E0309166CD2}" type="datetimeFigureOut">
              <a:rPr lang="en-US" smtClean="0"/>
              <a:t>11/28/2019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6B6E0-CBF4-47E4-9125-B97788FA66BC}" type="slidenum">
              <a:rPr lang="en-US" smtClean="0"/>
              <a:t>‹#›</a:t>
            </a:fld>
            <a:endParaRPr lang="en-US"/>
          </a:p>
        </p:txBody>
      </p:sp>
    </p:spTree>
    <p:extLst>
      <p:ext uri="{BB962C8B-B14F-4D97-AF65-F5344CB8AC3E}">
        <p14:creationId xmlns:p14="http://schemas.microsoft.com/office/powerpoint/2010/main" val="140008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PdQsvW7QjI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6B6E0-CBF4-47E4-9125-B97788FA66BC}" type="slidenum">
              <a:rPr lang="en-US" smtClean="0"/>
              <a:t>1</a:t>
            </a:fld>
            <a:endParaRPr lang="en-US"/>
          </a:p>
        </p:txBody>
      </p:sp>
    </p:spTree>
    <p:extLst>
      <p:ext uri="{BB962C8B-B14F-4D97-AF65-F5344CB8AC3E}">
        <p14:creationId xmlns:p14="http://schemas.microsoft.com/office/powerpoint/2010/main" val="317843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__________________ and I work for ___________________ doing ____________________.</a:t>
            </a:r>
          </a:p>
          <a:p>
            <a:r>
              <a:rPr lang="en-US" dirty="0"/>
              <a:t>Introduce a little about yourself (Ex. You can share the town you live in, school you attended if local, highlight of the grade of the classroom you are in to make yourself relatable, something about your family, hobbies)  </a:t>
            </a:r>
            <a:endParaRPr lang="en-US" dirty="0">
              <a:cs typeface="Calibri"/>
            </a:endParaRPr>
          </a:p>
          <a:p>
            <a:r>
              <a:rPr lang="en-US" dirty="0"/>
              <a:t>We will talk a little more about my career later.</a:t>
            </a:r>
          </a:p>
        </p:txBody>
      </p:sp>
      <p:sp>
        <p:nvSpPr>
          <p:cNvPr id="4" name="Slide Number Placeholder 3"/>
          <p:cNvSpPr>
            <a:spLocks noGrp="1"/>
          </p:cNvSpPr>
          <p:nvPr>
            <p:ph type="sldNum" sz="quarter" idx="5"/>
          </p:nvPr>
        </p:nvSpPr>
        <p:spPr/>
        <p:txBody>
          <a:bodyPr/>
          <a:lstStyle/>
          <a:p>
            <a:fld id="{AD76B6E0-CBF4-47E4-9125-B97788FA66BC}" type="slidenum">
              <a:rPr lang="en-US" smtClean="0"/>
              <a:t>2</a:t>
            </a:fld>
            <a:endParaRPr lang="en-US"/>
          </a:p>
        </p:txBody>
      </p:sp>
    </p:spTree>
    <p:extLst>
      <p:ext uri="{BB962C8B-B14F-4D97-AF65-F5344CB8AC3E}">
        <p14:creationId xmlns:p14="http://schemas.microsoft.com/office/powerpoint/2010/main" val="421536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are going to talk about active transport, but before we get to that, let’s talk a little about what plants need to grow and be healthy.</a:t>
            </a:r>
          </a:p>
          <a:p>
            <a:r>
              <a:rPr lang="en-US" sz="1200" kern="1200" dirty="0">
                <a:solidFill>
                  <a:schemeClr val="tx1"/>
                </a:solidFill>
                <a:effectLst/>
                <a:latin typeface="+mn-lt"/>
                <a:ea typeface="+mn-ea"/>
                <a:cs typeface="+mn-cs"/>
              </a:rPr>
              <a:t>No matter what you grow, it needs the three primary nutrients N, P and 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science, we call nitrogen “N.” How do you think nitrogen helps plants? </a:t>
            </a:r>
            <a:r>
              <a:rPr lang="en-US" sz="1200" b="1" kern="1200" dirty="0">
                <a:solidFill>
                  <a:schemeClr val="tx1"/>
                </a:solidFill>
                <a:effectLst/>
                <a:latin typeface="+mn-lt"/>
                <a:ea typeface="+mn-ea"/>
                <a:cs typeface="+mn-cs"/>
              </a:rPr>
              <a:t>Plants need nitrogen to be green and healthy</a:t>
            </a:r>
            <a:r>
              <a:rPr lang="en-US" sz="1200" kern="1200" dirty="0">
                <a:solidFill>
                  <a:schemeClr val="tx1"/>
                </a:solidFill>
                <a:effectLst/>
                <a:latin typeface="+mn-lt"/>
                <a:ea typeface="+mn-ea"/>
                <a:cs typeface="+mn-cs"/>
              </a:rPr>
              <a:t>. Without nitrogen, plant leaves will be weak and yellow.  Some plants require a lot of Nitrogen, so N is the first member of the NPK team.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member of the team is P, which stands for Phosphorus. </a:t>
            </a:r>
            <a:r>
              <a:rPr lang="en-US" sz="1200" b="1" kern="1200" dirty="0">
                <a:solidFill>
                  <a:schemeClr val="tx1"/>
                </a:solidFill>
                <a:effectLst/>
                <a:latin typeface="+mn-lt"/>
                <a:ea typeface="+mn-ea"/>
                <a:cs typeface="+mn-cs"/>
              </a:rPr>
              <a:t>Without phosphorus the plant cannot conduct Photosynthesis</a:t>
            </a:r>
            <a:r>
              <a:rPr lang="en-US" sz="1200" kern="1200" dirty="0">
                <a:solidFill>
                  <a:schemeClr val="tx1"/>
                </a:solidFill>
                <a:effectLst/>
                <a:latin typeface="+mn-lt"/>
                <a:ea typeface="+mn-ea"/>
                <a:cs typeface="+mn-cs"/>
              </a:rPr>
              <a:t>.  The leaves of a plant take in energy from the sun and turn it into energy for the plant. This is called photosynthesis.  </a:t>
            </a:r>
            <a:r>
              <a:rPr lang="en-US" sz="1200" b="1" kern="1200" dirty="0">
                <a:solidFill>
                  <a:schemeClr val="tx1"/>
                </a:solidFill>
                <a:effectLst/>
                <a:latin typeface="+mn-lt"/>
                <a:ea typeface="+mn-ea"/>
                <a:cs typeface="+mn-cs"/>
              </a:rPr>
              <a:t>Phosphorus also helps encourage plants to grow strong and healthy roots</a:t>
            </a:r>
            <a:r>
              <a:rPr lang="en-US" sz="1200" kern="1200" dirty="0">
                <a:solidFill>
                  <a:schemeClr val="tx1"/>
                </a:solidFill>
                <a:effectLst/>
                <a:latin typeface="+mn-lt"/>
                <a:ea typeface="+mn-ea"/>
                <a:cs typeface="+mn-cs"/>
              </a:rPr>
              <a:t>, as well as helps the plant produce quality seeds, flowers, and fruit. Phosphorus can even help a plant resist disease, too.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Potassium, also called K, looks like a pink rock when it is mined.  It’s mined either underground in the southeastern part of the United States or in the mountains in the northwest region.  </a:t>
            </a:r>
            <a:r>
              <a:rPr lang="en-US" sz="1200" b="1" kern="1200" dirty="0">
                <a:solidFill>
                  <a:schemeClr val="tx1"/>
                </a:solidFill>
                <a:effectLst/>
                <a:latin typeface="+mn-lt"/>
                <a:ea typeface="+mn-ea"/>
                <a:cs typeface="+mn-cs"/>
              </a:rPr>
              <a:t>Potassium protects plants against diseases and helps the plants when it is cold or dry</a:t>
            </a:r>
            <a:r>
              <a:rPr lang="en-US" sz="1200" kern="1200" dirty="0">
                <a:solidFill>
                  <a:schemeClr val="tx1"/>
                </a:solidFill>
                <a:effectLst/>
                <a:latin typeface="+mn-lt"/>
                <a:ea typeface="+mn-ea"/>
                <a:cs typeface="+mn-cs"/>
              </a:rPr>
              <a:t>. It also helps the food you buy stay fresh.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do farmers add these nutrients back to the soil if they are missing?  Fertilizers! Every plant needs a specific amount of these nutrients, similar to a recipe when cooking.  Some need more nitrogen, some need more phosphorus.  Farmers send soil samples to agronomists, or a soil scientist, to find out how much fertilizer they need to add to their fields.  They don’t want too little or their plants won’t grow well, and they don’t want too much because that could hurt their plants too.  Farmers strive to be environmentally friendly, as well as economical.  </a:t>
            </a:r>
          </a:p>
          <a:p>
            <a:endParaRPr lang="en-US" dirty="0"/>
          </a:p>
        </p:txBody>
      </p:sp>
      <p:sp>
        <p:nvSpPr>
          <p:cNvPr id="4" name="Slide Number Placeholder 3"/>
          <p:cNvSpPr>
            <a:spLocks noGrp="1"/>
          </p:cNvSpPr>
          <p:nvPr>
            <p:ph type="sldNum" sz="quarter" idx="5"/>
          </p:nvPr>
        </p:nvSpPr>
        <p:spPr/>
        <p:txBody>
          <a:bodyPr/>
          <a:lstStyle/>
          <a:p>
            <a:fld id="{AD76B6E0-CBF4-47E4-9125-B97788FA66BC}" type="slidenum">
              <a:rPr lang="en-US" smtClean="0"/>
              <a:t>3</a:t>
            </a:fld>
            <a:endParaRPr lang="en-US"/>
          </a:p>
        </p:txBody>
      </p:sp>
    </p:spTree>
    <p:extLst>
      <p:ext uri="{BB962C8B-B14F-4D97-AF65-F5344CB8AC3E}">
        <p14:creationId xmlns:p14="http://schemas.microsoft.com/office/powerpoint/2010/main" val="333982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Visual Aids:  Water glass, water, food coloring, and celery stalk. Prior to the demonstration cut the celery into pieces approximately 2 inches long.  Make sure the surfaces are flat.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Time:  15-20 minutes</a:t>
            </a:r>
          </a:p>
          <a:p>
            <a:endParaRPr lang="en-US" sz="12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understand how nutrients are transferred to a plant, you must first understand the interaction between the plants and the soil.  Plants move water and nutrients through the root system either into the root cells from the soil by diffusion or by an energy-requiring process (active transport).  Today we are going to do an activity demonstrating the transport of water through the xylem by using celery and food coloring.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the students, “How does water and nutrients get from the roots to the rest of the plant?</a:t>
            </a:r>
          </a:p>
          <a:p>
            <a:r>
              <a:rPr lang="en-US" sz="1200" kern="1200" dirty="0">
                <a:solidFill>
                  <a:schemeClr val="tx1"/>
                </a:solidFill>
                <a:effectLst/>
                <a:latin typeface="+mn-lt"/>
                <a:ea typeface="+mn-ea"/>
                <a:cs typeface="+mn-cs"/>
              </a:rPr>
              <a:t>Water and nutrients are moved throughout plants by active transport or transpiration.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Active transport is the process used by cells to move molecules from an area of lower concentration to one of higher concentration.</a:t>
            </a:r>
            <a:r>
              <a:rPr lang="en-US" dirty="0"/>
              <a:t> </a:t>
            </a:r>
            <a:r>
              <a:rPr lang="en-US" sz="1200" kern="1200" dirty="0">
                <a:solidFill>
                  <a:schemeClr val="tx1"/>
                </a:solidFill>
                <a:effectLst/>
                <a:latin typeface="+mn-lt"/>
                <a:ea typeface="+mn-ea"/>
                <a:cs typeface="+mn-cs"/>
              </a:rPr>
              <a:t> It requires energy.</a:t>
            </a:r>
            <a:r>
              <a:rPr lang="en-US" dirty="0"/>
              <a:t> </a:t>
            </a:r>
            <a:r>
              <a:rPr lang="en-US" sz="1200" kern="1200" dirty="0">
                <a:solidFill>
                  <a:schemeClr val="tx1"/>
                </a:solidFill>
                <a:effectLst/>
                <a:latin typeface="+mn-lt"/>
                <a:ea typeface="+mn-ea"/>
                <a:cs typeface="+mn-cs"/>
              </a:rPr>
              <a:t> The plant’s vascular system is similar to humans’ circulatory system. A plant has xylem and phloem</a:t>
            </a:r>
            <a:r>
              <a:rPr lang="en-US" dirty="0"/>
              <a:t>,</a:t>
            </a:r>
            <a:r>
              <a:rPr lang="en-US" sz="1200" kern="1200" dirty="0">
                <a:solidFill>
                  <a:schemeClr val="tx1"/>
                </a:solidFill>
                <a:effectLst/>
                <a:latin typeface="+mn-lt"/>
                <a:ea typeface="+mn-ea"/>
                <a:cs typeface="+mn-cs"/>
              </a:rPr>
              <a:t> and we have veins and arteries.</a:t>
            </a:r>
            <a:r>
              <a:rPr lang="en-US" dirty="0"/>
              <a:t> </a:t>
            </a:r>
            <a:r>
              <a:rPr lang="en-US" sz="1200" kern="1200" dirty="0">
                <a:solidFill>
                  <a:schemeClr val="tx1"/>
                </a:solidFill>
                <a:effectLst/>
                <a:latin typeface="+mn-lt"/>
                <a:ea typeface="+mn-ea"/>
                <a:cs typeface="+mn-cs"/>
              </a:rPr>
              <a:t> Veins go to the lungs to get oxygen, then the oxygen leaves the lungs, through the arteries to supply our bodies with oxygen. Plants transfer water from the roots to the rest of the plant through the xylem. Plants transport food from the leaves to the rest of the plant using the phloem. The xylem goes up and the phloem goes down.</a:t>
            </a:r>
            <a:endParaRPr lang="en-US" sz="1200" kern="1200" dirty="0">
              <a:solidFill>
                <a:schemeClr val="tx1"/>
              </a:solidFill>
              <a:effectLst/>
              <a:latin typeface="+mn-lt"/>
              <a:cs typeface="Calibri"/>
            </a:endParaRPr>
          </a:p>
          <a:p>
            <a:pPr fontAlgn="base"/>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998" eaLnBrk="0" hangingPunct="0">
              <a:defRPr>
                <a:solidFill>
                  <a:schemeClr val="tx1"/>
                </a:solidFill>
                <a:latin typeface="Arial" pitchFamily="34" charset="0"/>
              </a:defRPr>
            </a:lvl1pPr>
            <a:lvl2pPr marL="698825" indent="-268779" defTabSz="880998" eaLnBrk="0" hangingPunct="0">
              <a:defRPr>
                <a:solidFill>
                  <a:schemeClr val="tx1"/>
                </a:solidFill>
                <a:latin typeface="Arial" pitchFamily="34" charset="0"/>
              </a:defRPr>
            </a:lvl2pPr>
            <a:lvl3pPr marL="1075116" indent="-215023" defTabSz="880998" eaLnBrk="0" hangingPunct="0">
              <a:defRPr>
                <a:solidFill>
                  <a:schemeClr val="tx1"/>
                </a:solidFill>
                <a:latin typeface="Arial" pitchFamily="34" charset="0"/>
              </a:defRPr>
            </a:lvl3pPr>
            <a:lvl4pPr marL="1505162" indent="-215023" defTabSz="880998" eaLnBrk="0" hangingPunct="0">
              <a:defRPr>
                <a:solidFill>
                  <a:schemeClr val="tx1"/>
                </a:solidFill>
                <a:latin typeface="Arial" pitchFamily="34" charset="0"/>
              </a:defRPr>
            </a:lvl4pPr>
            <a:lvl5pPr marL="1935208" indent="-215023" defTabSz="880998" eaLnBrk="0" hangingPunct="0">
              <a:defRPr>
                <a:solidFill>
                  <a:schemeClr val="tx1"/>
                </a:solidFill>
                <a:latin typeface="Arial" pitchFamily="34" charset="0"/>
              </a:defRPr>
            </a:lvl5pPr>
            <a:lvl6pPr marL="2365255" indent="-215023" defTabSz="880998" eaLnBrk="0" fontAlgn="base" hangingPunct="0">
              <a:spcBef>
                <a:spcPct val="0"/>
              </a:spcBef>
              <a:spcAft>
                <a:spcPct val="0"/>
              </a:spcAft>
              <a:defRPr>
                <a:solidFill>
                  <a:schemeClr val="tx1"/>
                </a:solidFill>
                <a:latin typeface="Arial" pitchFamily="34" charset="0"/>
              </a:defRPr>
            </a:lvl6pPr>
            <a:lvl7pPr marL="2795301" indent="-215023" defTabSz="880998" eaLnBrk="0" fontAlgn="base" hangingPunct="0">
              <a:spcBef>
                <a:spcPct val="0"/>
              </a:spcBef>
              <a:spcAft>
                <a:spcPct val="0"/>
              </a:spcAft>
              <a:defRPr>
                <a:solidFill>
                  <a:schemeClr val="tx1"/>
                </a:solidFill>
                <a:latin typeface="Arial" pitchFamily="34" charset="0"/>
              </a:defRPr>
            </a:lvl7pPr>
            <a:lvl8pPr marL="3225348" indent="-215023" defTabSz="880998" eaLnBrk="0" fontAlgn="base" hangingPunct="0">
              <a:spcBef>
                <a:spcPct val="0"/>
              </a:spcBef>
              <a:spcAft>
                <a:spcPct val="0"/>
              </a:spcAft>
              <a:defRPr>
                <a:solidFill>
                  <a:schemeClr val="tx1"/>
                </a:solidFill>
                <a:latin typeface="Arial" pitchFamily="34" charset="0"/>
              </a:defRPr>
            </a:lvl8pPr>
            <a:lvl9pPr marL="3655394" indent="-215023" defTabSz="880998" eaLnBrk="0" fontAlgn="base" hangingPunct="0">
              <a:spcBef>
                <a:spcPct val="0"/>
              </a:spcBef>
              <a:spcAft>
                <a:spcPct val="0"/>
              </a:spcAft>
              <a:defRPr>
                <a:solidFill>
                  <a:schemeClr val="tx1"/>
                </a:solidFill>
                <a:latin typeface="Arial" pitchFamily="34" charset="0"/>
              </a:defRPr>
            </a:lvl9pPr>
          </a:lstStyle>
          <a:p>
            <a:pPr eaLnBrk="1" hangingPunct="1"/>
            <a:fld id="{201394AB-913C-4BAB-BCCB-FA30C2AA77F4}" type="slidenum">
              <a:rPr lang="en-US" altLang="en-US" smtClean="0">
                <a:solidFill>
                  <a:srgbClr val="000000"/>
                </a:solidFill>
              </a:rPr>
              <a:pPr eaLnBrk="1" hangingPunct="1"/>
              <a:t>4</a:t>
            </a:fld>
            <a:endParaRPr lang="en-US" altLang="en-US">
              <a:solidFill>
                <a:srgbClr val="000000"/>
              </a:solidFill>
            </a:endParaRPr>
          </a:p>
        </p:txBody>
      </p:sp>
    </p:spTree>
    <p:extLst>
      <p:ext uri="{BB962C8B-B14F-4D97-AF65-F5344CB8AC3E}">
        <p14:creationId xmlns:p14="http://schemas.microsoft.com/office/powerpoint/2010/main" val="374712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**Depending on the group size, you can do one demonstration or bring multiple supplies for students to break </a:t>
            </a:r>
            <a:r>
              <a:rPr lang="en-US" dirty="0"/>
              <a:t>into </a:t>
            </a:r>
            <a:r>
              <a:rPr lang="en-US" sz="1200" kern="1200" dirty="0">
                <a:solidFill>
                  <a:schemeClr val="tx1"/>
                </a:solidFill>
                <a:effectLst/>
                <a:latin typeface="+mn-lt"/>
                <a:ea typeface="+mn-ea"/>
                <a:cs typeface="+mn-cs"/>
              </a:rPr>
              <a:t>groups.</a:t>
            </a:r>
            <a:r>
              <a:rPr lang="en-US" dirty="0"/>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 </a:t>
            </a:r>
            <a:r>
              <a:rPr lang="en-US" sz="1200" kern="1200" dirty="0">
                <a:solidFill>
                  <a:schemeClr val="tx1"/>
                </a:solidFill>
                <a:effectLst/>
                <a:latin typeface="+mn-lt"/>
                <a:ea typeface="+mn-ea"/>
                <a:cs typeface="+mn-cs"/>
              </a:rPr>
              <a:t>Pour 10 drops of food coloring into the cup or enough to </a:t>
            </a:r>
            <a:r>
              <a:rPr lang="en-US" dirty="0"/>
              <a:t>cover </a:t>
            </a:r>
            <a:r>
              <a:rPr lang="en-US" sz="1200" kern="1200" dirty="0">
                <a:solidFill>
                  <a:schemeClr val="tx1"/>
                </a:solidFill>
                <a:effectLst/>
                <a:latin typeface="+mn-lt"/>
                <a:ea typeface="+mn-ea"/>
                <a:cs typeface="+mn-cs"/>
              </a:rPr>
              <a:t>the base</a:t>
            </a:r>
            <a:r>
              <a:rPr lang="en-US" dirty="0"/>
              <a:t>.</a:t>
            </a:r>
            <a:endParaRPr lang="en-US" sz="1200" kern="1200" dirty="0">
              <a:solidFill>
                <a:schemeClr val="tx1"/>
              </a:solidFill>
              <a:effectLst/>
              <a:latin typeface="+mn-lt"/>
              <a:cs typeface="Calibri"/>
            </a:endParaRPr>
          </a:p>
          <a:p>
            <a:endParaRPr lang="en-US" dirty="0"/>
          </a:p>
          <a:p>
            <a:pPr lvl="0"/>
            <a:r>
              <a:rPr lang="en-US" sz="1200" kern="1200" dirty="0">
                <a:solidFill>
                  <a:schemeClr val="tx1"/>
                </a:solidFill>
                <a:effectLst/>
                <a:latin typeface="+mn-lt"/>
                <a:ea typeface="+mn-ea"/>
                <a:cs typeface="+mn-cs"/>
              </a:rPr>
              <a:t>Place the 2” piece of celery stalk into the cup of food coloring so that it is resting on its cut surface. Let the celery stand undisturbed for 10-15 mins. </a:t>
            </a:r>
          </a:p>
          <a:p>
            <a:endParaRPr lang="en-US" dirty="0"/>
          </a:p>
          <a:p>
            <a:r>
              <a:rPr lang="en-US" sz="1200" kern="1200" dirty="0">
                <a:solidFill>
                  <a:schemeClr val="tx1"/>
                </a:solidFill>
                <a:effectLst/>
                <a:latin typeface="+mn-lt"/>
                <a:ea typeface="+mn-ea"/>
                <a:cs typeface="+mn-cs"/>
              </a:rPr>
              <a:t>**Note:  For a more dramatic result, bring in a celery stalk that was prepared the day before OR consider using a white carnation.  If using a carnation, cut the stem diagonally so the stem is about 6 inches long.  Allow it to sit for at least two hours.  Small colored areas will appear at the edges of the petals.  </a:t>
            </a:r>
          </a:p>
          <a:p>
            <a:r>
              <a:rPr lang="en-US" sz="1200" kern="1200" dirty="0">
                <a:solidFill>
                  <a:schemeClr val="tx1"/>
                </a:solidFill>
                <a:effectLst/>
                <a:latin typeface="+mn-lt"/>
                <a:ea typeface="+mn-ea"/>
                <a:cs typeface="+mn-cs"/>
              </a:rPr>
              <a:t>What do you think will happen with the food coloring?</a:t>
            </a:r>
          </a:p>
          <a:p>
            <a:r>
              <a:rPr lang="en-US" sz="1200" kern="1200" dirty="0">
                <a:solidFill>
                  <a:schemeClr val="tx1"/>
                </a:solidFill>
                <a:effectLst/>
                <a:latin typeface="+mn-lt"/>
                <a:ea typeface="+mn-ea"/>
                <a:cs typeface="+mn-cs"/>
              </a:rPr>
              <a:t>Check out this video:  </a:t>
            </a:r>
            <a:r>
              <a:rPr lang="en-US" sz="1200" u="sng" kern="1200" dirty="0">
                <a:solidFill>
                  <a:schemeClr val="tx1"/>
                </a:solidFill>
                <a:effectLst/>
                <a:latin typeface="+mn-lt"/>
                <a:ea typeface="+mn-ea"/>
                <a:cs typeface="+mn-cs"/>
                <a:hlinkClick r:id="rId3"/>
              </a:rPr>
              <a:t>https://www.youtube.com/watch?v=PdQsvW7QjIM</a:t>
            </a:r>
            <a:endParaRPr lang="en-US" sz="1200" kern="1200" dirty="0">
              <a:solidFill>
                <a:schemeClr val="tx1"/>
              </a:solidFill>
              <a:effectLst/>
              <a:latin typeface="+mn-lt"/>
              <a:ea typeface="+mn-ea"/>
              <a:cs typeface="+mn-cs"/>
            </a:endParaRPr>
          </a:p>
          <a:p>
            <a:endParaRPr lang="en-US"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998" eaLnBrk="0" hangingPunct="0">
              <a:defRPr>
                <a:solidFill>
                  <a:schemeClr val="tx1"/>
                </a:solidFill>
                <a:latin typeface="Arial" pitchFamily="34" charset="0"/>
              </a:defRPr>
            </a:lvl1pPr>
            <a:lvl2pPr marL="698825" indent="-268779" defTabSz="880998" eaLnBrk="0" hangingPunct="0">
              <a:defRPr>
                <a:solidFill>
                  <a:schemeClr val="tx1"/>
                </a:solidFill>
                <a:latin typeface="Arial" pitchFamily="34" charset="0"/>
              </a:defRPr>
            </a:lvl2pPr>
            <a:lvl3pPr marL="1075116" indent="-215023" defTabSz="880998" eaLnBrk="0" hangingPunct="0">
              <a:defRPr>
                <a:solidFill>
                  <a:schemeClr val="tx1"/>
                </a:solidFill>
                <a:latin typeface="Arial" pitchFamily="34" charset="0"/>
              </a:defRPr>
            </a:lvl3pPr>
            <a:lvl4pPr marL="1505162" indent="-215023" defTabSz="880998" eaLnBrk="0" hangingPunct="0">
              <a:defRPr>
                <a:solidFill>
                  <a:schemeClr val="tx1"/>
                </a:solidFill>
                <a:latin typeface="Arial" pitchFamily="34" charset="0"/>
              </a:defRPr>
            </a:lvl4pPr>
            <a:lvl5pPr marL="1935208" indent="-215023" defTabSz="880998" eaLnBrk="0" hangingPunct="0">
              <a:defRPr>
                <a:solidFill>
                  <a:schemeClr val="tx1"/>
                </a:solidFill>
                <a:latin typeface="Arial" pitchFamily="34" charset="0"/>
              </a:defRPr>
            </a:lvl5pPr>
            <a:lvl6pPr marL="2365255" indent="-215023" defTabSz="880998" eaLnBrk="0" fontAlgn="base" hangingPunct="0">
              <a:spcBef>
                <a:spcPct val="0"/>
              </a:spcBef>
              <a:spcAft>
                <a:spcPct val="0"/>
              </a:spcAft>
              <a:defRPr>
                <a:solidFill>
                  <a:schemeClr val="tx1"/>
                </a:solidFill>
                <a:latin typeface="Arial" pitchFamily="34" charset="0"/>
              </a:defRPr>
            </a:lvl6pPr>
            <a:lvl7pPr marL="2795301" indent="-215023" defTabSz="880998" eaLnBrk="0" fontAlgn="base" hangingPunct="0">
              <a:spcBef>
                <a:spcPct val="0"/>
              </a:spcBef>
              <a:spcAft>
                <a:spcPct val="0"/>
              </a:spcAft>
              <a:defRPr>
                <a:solidFill>
                  <a:schemeClr val="tx1"/>
                </a:solidFill>
                <a:latin typeface="Arial" pitchFamily="34" charset="0"/>
              </a:defRPr>
            </a:lvl7pPr>
            <a:lvl8pPr marL="3225348" indent="-215023" defTabSz="880998" eaLnBrk="0" fontAlgn="base" hangingPunct="0">
              <a:spcBef>
                <a:spcPct val="0"/>
              </a:spcBef>
              <a:spcAft>
                <a:spcPct val="0"/>
              </a:spcAft>
              <a:defRPr>
                <a:solidFill>
                  <a:schemeClr val="tx1"/>
                </a:solidFill>
                <a:latin typeface="Arial" pitchFamily="34" charset="0"/>
              </a:defRPr>
            </a:lvl8pPr>
            <a:lvl9pPr marL="3655394" indent="-215023" defTabSz="880998" eaLnBrk="0" fontAlgn="base" hangingPunct="0">
              <a:spcBef>
                <a:spcPct val="0"/>
              </a:spcBef>
              <a:spcAft>
                <a:spcPct val="0"/>
              </a:spcAft>
              <a:defRPr>
                <a:solidFill>
                  <a:schemeClr val="tx1"/>
                </a:solidFill>
                <a:latin typeface="Arial" pitchFamily="34" charset="0"/>
              </a:defRPr>
            </a:lvl9pPr>
          </a:lstStyle>
          <a:p>
            <a:pPr eaLnBrk="1" hangingPunct="1"/>
            <a:fld id="{201394AB-913C-4BAB-BCCB-FA30C2AA77F4}" type="slidenum">
              <a:rPr lang="en-US" altLang="en-US" smtClean="0">
                <a:solidFill>
                  <a:srgbClr val="000000"/>
                </a:solidFill>
              </a:rPr>
              <a:pPr eaLnBrk="1" hangingPunct="1"/>
              <a:t>5</a:t>
            </a:fld>
            <a:endParaRPr lang="en-US" altLang="en-US">
              <a:solidFill>
                <a:srgbClr val="000000"/>
              </a:solidFill>
            </a:endParaRPr>
          </a:p>
        </p:txBody>
      </p:sp>
    </p:spTree>
    <p:extLst>
      <p:ext uri="{BB962C8B-B14F-4D97-AF65-F5344CB8AC3E}">
        <p14:creationId xmlns:p14="http://schemas.microsoft.com/office/powerpoint/2010/main" val="83533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wait to see what happens with the celery we are going to shift gears and talk a little more about my career. We talked a little earlier about my job title, but what is it that I actually do, and how does it relate to what we just learned about N, P, and K?</a:t>
            </a:r>
          </a:p>
          <a:p>
            <a:r>
              <a:rPr lang="en-US"/>
              <a:t>** Spend some time talking about your career, how it relates to Agriculture and the fertilizer industry. What do you do on a daily basis? What kind of education is needed to have a job like yours? Feel free to add additional slides and pictures to better explain your career.</a:t>
            </a:r>
            <a:endParaRPr lang="en-US">
              <a:cs typeface="Calibri"/>
            </a:endParaRPr>
          </a:p>
        </p:txBody>
      </p:sp>
      <p:sp>
        <p:nvSpPr>
          <p:cNvPr id="4" name="Slide Number Placeholder 3"/>
          <p:cNvSpPr>
            <a:spLocks noGrp="1"/>
          </p:cNvSpPr>
          <p:nvPr>
            <p:ph type="sldNum" sz="quarter" idx="5"/>
          </p:nvPr>
        </p:nvSpPr>
        <p:spPr/>
        <p:txBody>
          <a:bodyPr/>
          <a:lstStyle/>
          <a:p>
            <a:fld id="{AD76B6E0-CBF4-47E4-9125-B97788FA66BC}" type="slidenum">
              <a:rPr lang="en-US" smtClean="0"/>
              <a:t>6</a:t>
            </a:fld>
            <a:endParaRPr lang="en-US"/>
          </a:p>
        </p:txBody>
      </p:sp>
    </p:spTree>
    <p:extLst>
      <p:ext uri="{BB962C8B-B14F-4D97-AF65-F5344CB8AC3E}">
        <p14:creationId xmlns:p14="http://schemas.microsoft.com/office/powerpoint/2010/main" val="2515852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After 10-15 minutes: What did you observe with the celery?  </a:t>
            </a:r>
          </a:p>
          <a:p>
            <a:r>
              <a:rPr lang="en-US" sz="1200" kern="1200" dirty="0">
                <a:solidFill>
                  <a:schemeClr val="tx1"/>
                </a:solidFill>
                <a:effectLst/>
                <a:latin typeface="+mn-lt"/>
                <a:ea typeface="+mn-ea"/>
                <a:cs typeface="+mn-cs"/>
              </a:rPr>
              <a:t>Notice the hollow tubes where you can see the food coloring, that is the xylem. Plants contain many xylem vessels stretching from the roots to the leaves.</a:t>
            </a:r>
          </a:p>
          <a:p>
            <a:pPr lvl="0"/>
            <a:r>
              <a:rPr lang="en-US" sz="1200" kern="1200" dirty="0">
                <a:solidFill>
                  <a:schemeClr val="tx1"/>
                </a:solidFill>
                <a:effectLst/>
                <a:latin typeface="+mn-lt"/>
                <a:ea typeface="+mn-ea"/>
                <a:cs typeface="+mn-cs"/>
              </a:rPr>
              <a:t>Reiterate the importance of the nutrients being brought up into the plant and conclude the activity.  </a:t>
            </a:r>
          </a:p>
          <a:p>
            <a:endParaRPr lang="en-US"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998" eaLnBrk="0" hangingPunct="0">
              <a:defRPr>
                <a:solidFill>
                  <a:schemeClr val="tx1"/>
                </a:solidFill>
                <a:latin typeface="Arial" pitchFamily="34" charset="0"/>
              </a:defRPr>
            </a:lvl1pPr>
            <a:lvl2pPr marL="698825" indent="-268779" defTabSz="880998" eaLnBrk="0" hangingPunct="0">
              <a:defRPr>
                <a:solidFill>
                  <a:schemeClr val="tx1"/>
                </a:solidFill>
                <a:latin typeface="Arial" pitchFamily="34" charset="0"/>
              </a:defRPr>
            </a:lvl2pPr>
            <a:lvl3pPr marL="1075116" indent="-215023" defTabSz="880998" eaLnBrk="0" hangingPunct="0">
              <a:defRPr>
                <a:solidFill>
                  <a:schemeClr val="tx1"/>
                </a:solidFill>
                <a:latin typeface="Arial" pitchFamily="34" charset="0"/>
              </a:defRPr>
            </a:lvl3pPr>
            <a:lvl4pPr marL="1505162" indent="-215023" defTabSz="880998" eaLnBrk="0" hangingPunct="0">
              <a:defRPr>
                <a:solidFill>
                  <a:schemeClr val="tx1"/>
                </a:solidFill>
                <a:latin typeface="Arial" pitchFamily="34" charset="0"/>
              </a:defRPr>
            </a:lvl4pPr>
            <a:lvl5pPr marL="1935208" indent="-215023" defTabSz="880998" eaLnBrk="0" hangingPunct="0">
              <a:defRPr>
                <a:solidFill>
                  <a:schemeClr val="tx1"/>
                </a:solidFill>
                <a:latin typeface="Arial" pitchFamily="34" charset="0"/>
              </a:defRPr>
            </a:lvl5pPr>
            <a:lvl6pPr marL="2365255" indent="-215023" defTabSz="880998" eaLnBrk="0" fontAlgn="base" hangingPunct="0">
              <a:spcBef>
                <a:spcPct val="0"/>
              </a:spcBef>
              <a:spcAft>
                <a:spcPct val="0"/>
              </a:spcAft>
              <a:defRPr>
                <a:solidFill>
                  <a:schemeClr val="tx1"/>
                </a:solidFill>
                <a:latin typeface="Arial" pitchFamily="34" charset="0"/>
              </a:defRPr>
            </a:lvl6pPr>
            <a:lvl7pPr marL="2795301" indent="-215023" defTabSz="880998" eaLnBrk="0" fontAlgn="base" hangingPunct="0">
              <a:spcBef>
                <a:spcPct val="0"/>
              </a:spcBef>
              <a:spcAft>
                <a:spcPct val="0"/>
              </a:spcAft>
              <a:defRPr>
                <a:solidFill>
                  <a:schemeClr val="tx1"/>
                </a:solidFill>
                <a:latin typeface="Arial" pitchFamily="34" charset="0"/>
              </a:defRPr>
            </a:lvl7pPr>
            <a:lvl8pPr marL="3225348" indent="-215023" defTabSz="880998" eaLnBrk="0" fontAlgn="base" hangingPunct="0">
              <a:spcBef>
                <a:spcPct val="0"/>
              </a:spcBef>
              <a:spcAft>
                <a:spcPct val="0"/>
              </a:spcAft>
              <a:defRPr>
                <a:solidFill>
                  <a:schemeClr val="tx1"/>
                </a:solidFill>
                <a:latin typeface="Arial" pitchFamily="34" charset="0"/>
              </a:defRPr>
            </a:lvl8pPr>
            <a:lvl9pPr marL="3655394" indent="-215023" defTabSz="880998" eaLnBrk="0" fontAlgn="base" hangingPunct="0">
              <a:spcBef>
                <a:spcPct val="0"/>
              </a:spcBef>
              <a:spcAft>
                <a:spcPct val="0"/>
              </a:spcAft>
              <a:defRPr>
                <a:solidFill>
                  <a:schemeClr val="tx1"/>
                </a:solidFill>
                <a:latin typeface="Arial" pitchFamily="34" charset="0"/>
              </a:defRPr>
            </a:lvl9pPr>
          </a:lstStyle>
          <a:p>
            <a:pPr eaLnBrk="1" hangingPunct="1"/>
            <a:fld id="{201394AB-913C-4BAB-BCCB-FA30C2AA77F4}" type="slidenum">
              <a:rPr lang="en-US" altLang="en-US" smtClean="0">
                <a:solidFill>
                  <a:srgbClr val="000000"/>
                </a:solidFill>
              </a:rPr>
              <a:pPr eaLnBrk="1" hangingPunct="1"/>
              <a:t>7</a:t>
            </a:fld>
            <a:endParaRPr lang="en-US" altLang="en-US">
              <a:solidFill>
                <a:srgbClr val="000000"/>
              </a:solidFill>
            </a:endParaRPr>
          </a:p>
        </p:txBody>
      </p:sp>
    </p:spTree>
    <p:extLst>
      <p:ext uri="{BB962C8B-B14F-4D97-AF65-F5344CB8AC3E}">
        <p14:creationId xmlns:p14="http://schemas.microsoft.com/office/powerpoint/2010/main" val="275097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if they have any questions. You may also add contact information if you would like to be available to answer additional questions.</a:t>
            </a:r>
          </a:p>
        </p:txBody>
      </p:sp>
      <p:sp>
        <p:nvSpPr>
          <p:cNvPr id="4" name="Slide Number Placeholder 3"/>
          <p:cNvSpPr>
            <a:spLocks noGrp="1"/>
          </p:cNvSpPr>
          <p:nvPr>
            <p:ph type="sldNum" sz="quarter" idx="5"/>
          </p:nvPr>
        </p:nvSpPr>
        <p:spPr/>
        <p:txBody>
          <a:bodyPr/>
          <a:lstStyle/>
          <a:p>
            <a:fld id="{AD76B6E0-CBF4-47E4-9125-B97788FA66BC}" type="slidenum">
              <a:rPr lang="en-US" smtClean="0"/>
              <a:t>8</a:t>
            </a:fld>
            <a:endParaRPr lang="en-US"/>
          </a:p>
        </p:txBody>
      </p:sp>
    </p:spTree>
    <p:extLst>
      <p:ext uri="{BB962C8B-B14F-4D97-AF65-F5344CB8AC3E}">
        <p14:creationId xmlns:p14="http://schemas.microsoft.com/office/powerpoint/2010/main" val="1603185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98287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00800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10643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4154803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986299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745290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220872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381884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18114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03251" y="6465891"/>
            <a:ext cx="7234767" cy="190500"/>
          </a:xfrm>
          <a:prstGeom prst="rect">
            <a:avLst/>
          </a:prstGeom>
        </p:spPr>
        <p:txBody>
          <a:bodyPr/>
          <a:lstStyle>
            <a:lvl1pPr>
              <a:defRPr/>
            </a:lvl1pPr>
          </a:lstStyle>
          <a:p>
            <a:endParaRPr lang="en-US" dirty="0"/>
          </a:p>
        </p:txBody>
      </p:sp>
      <p:sp>
        <p:nvSpPr>
          <p:cNvPr id="3" name="Content Placeholder 2"/>
          <p:cNvSpPr>
            <a:spLocks noGrp="1"/>
          </p:cNvSpPr>
          <p:nvPr>
            <p:ph idx="1"/>
          </p:nvPr>
        </p:nvSpPr>
        <p:spPr>
          <a:xfrm>
            <a:off x="609600" y="1138686"/>
            <a:ext cx="10972800" cy="4737100"/>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9600" y="241989"/>
            <a:ext cx="10972800" cy="405719"/>
          </a:xfrm>
          <a:prstGeom prst="rect">
            <a:avLst/>
          </a:prstGeom>
        </p:spPr>
        <p:txBody>
          <a:bodyPr lIns="0" tIns="0" rIns="0" bIns="0"/>
          <a:lstStyle>
            <a:lvl1pPr algn="l" rtl="0" fontAlgn="base">
              <a:spcBef>
                <a:spcPct val="0"/>
              </a:spcBef>
              <a:spcAft>
                <a:spcPct val="0"/>
              </a:spcAft>
              <a:defRPr lang="en-US" sz="2400" b="1" kern="1200">
                <a:solidFill>
                  <a:schemeClr val="tx1"/>
                </a:solidFill>
                <a:latin typeface="+mj-lt"/>
                <a:ea typeface="+mj-ea"/>
                <a:cs typeface="+mj-cs"/>
              </a:defRPr>
            </a:lvl1pPr>
          </a:lstStyle>
          <a:p>
            <a:r>
              <a:rPr lang="en-US"/>
              <a:t>Click to edit Master title style</a:t>
            </a:r>
            <a:endParaRPr lang="en-US" dirty="0"/>
          </a:p>
        </p:txBody>
      </p:sp>
      <p:sp>
        <p:nvSpPr>
          <p:cNvPr id="8" name="Subtitle 2"/>
          <p:cNvSpPr>
            <a:spLocks noGrp="1"/>
          </p:cNvSpPr>
          <p:nvPr>
            <p:ph type="subTitle" idx="11" hasCustomPrompt="1"/>
          </p:nvPr>
        </p:nvSpPr>
        <p:spPr>
          <a:xfrm>
            <a:off x="609601" y="631374"/>
            <a:ext cx="10968567" cy="353787"/>
          </a:xfrm>
          <a:prstGeom prst="rect">
            <a:avLst/>
          </a:prstGeom>
        </p:spPr>
        <p:txBody>
          <a:bodyPr lIns="0" tIns="0" rIns="0" bIns="0"/>
          <a:lstStyle>
            <a:lvl1pPr marL="0" indent="0" algn="l">
              <a:buNone/>
              <a:defRPr sz="1600" b="1"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Subtitle</a:t>
            </a:r>
          </a:p>
        </p:txBody>
      </p:sp>
    </p:spTree>
    <p:extLst>
      <p:ext uri="{BB962C8B-B14F-4D97-AF65-F5344CB8AC3E}">
        <p14:creationId xmlns:p14="http://schemas.microsoft.com/office/powerpoint/2010/main" val="259129394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427201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32400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60862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13347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941F-1B87-495C-9D24-048756D268CF}" type="datetimeFigureOut">
              <a:rPr lang="en-US" smtClean="0"/>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420221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5941F-1B87-495C-9D24-048756D268CF}" type="datetimeFigureOut">
              <a:rPr lang="en-US" smtClean="0"/>
              <a:t>11/28/2019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96956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30741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09404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DC5941F-1B87-495C-9D24-048756D268CF}" type="datetimeFigureOut">
              <a:rPr lang="en-US" smtClean="0"/>
              <a:t>11/28/2019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04B50FB-04D7-4FC6-B8EC-BC884FBC2AF5}" type="slidenum">
              <a:rPr lang="en-US" smtClean="0"/>
              <a:t>‹#›</a:t>
            </a:fld>
            <a:endParaRPr lang="en-US"/>
          </a:p>
        </p:txBody>
      </p:sp>
    </p:spTree>
    <p:extLst>
      <p:ext uri="{BB962C8B-B14F-4D97-AF65-F5344CB8AC3E}">
        <p14:creationId xmlns:p14="http://schemas.microsoft.com/office/powerpoint/2010/main" val="84257667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78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D99941-E2CB-4370-BC09-263700F15683}"/>
              </a:ext>
            </a:extLst>
          </p:cNvPr>
          <p:cNvSpPr>
            <a:spLocks noGrp="1"/>
          </p:cNvSpPr>
          <p:nvPr>
            <p:ph type="subTitle" idx="1"/>
          </p:nvPr>
        </p:nvSpPr>
        <p:spPr>
          <a:xfrm>
            <a:off x="491613" y="1844567"/>
            <a:ext cx="11208774" cy="895754"/>
          </a:xfrm>
        </p:spPr>
        <p:txBody>
          <a:bodyPr>
            <a:noAutofit/>
          </a:bodyPr>
          <a:lstStyle/>
          <a:p>
            <a:pPr algn="ctr"/>
            <a:r>
              <a:rPr lang="en-US" sz="7200" b="1" dirty="0">
                <a:solidFill>
                  <a:schemeClr val="bg2"/>
                </a:solidFill>
              </a:rPr>
              <a:t>Active Transport</a:t>
            </a:r>
          </a:p>
        </p:txBody>
      </p:sp>
      <p:pic>
        <p:nvPicPr>
          <p:cNvPr id="19" name="Picture 18">
            <a:extLst>
              <a:ext uri="{FF2B5EF4-FFF2-40B4-BE49-F238E27FC236}">
                <a16:creationId xmlns:a16="http://schemas.microsoft.com/office/drawing/2014/main" id="{1E288597-729E-4B87-986D-5736B6119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503" y="5146744"/>
            <a:ext cx="3706224" cy="895754"/>
          </a:xfrm>
          <a:prstGeom prst="rect">
            <a:avLst/>
          </a:prstGeom>
        </p:spPr>
      </p:pic>
      <p:sp>
        <p:nvSpPr>
          <p:cNvPr id="4" name="TextBox 3">
            <a:extLst>
              <a:ext uri="{FF2B5EF4-FFF2-40B4-BE49-F238E27FC236}">
                <a16:creationId xmlns:a16="http://schemas.microsoft.com/office/drawing/2014/main" id="{76A3F35F-72FC-480A-8D41-94EDF7662D1E}"/>
              </a:ext>
            </a:extLst>
          </p:cNvPr>
          <p:cNvSpPr txBox="1"/>
          <p:nvPr/>
        </p:nvSpPr>
        <p:spPr>
          <a:xfrm>
            <a:off x="491613" y="3104192"/>
            <a:ext cx="11208773" cy="1354217"/>
          </a:xfrm>
          <a:prstGeom prst="rect">
            <a:avLst/>
          </a:prstGeom>
          <a:noFill/>
        </p:spPr>
        <p:txBody>
          <a:bodyPr wrap="square" rtlCol="0">
            <a:spAutoFit/>
          </a:bodyPr>
          <a:lstStyle/>
          <a:p>
            <a:pPr algn="ctr"/>
            <a:r>
              <a:rPr lang="en-US" sz="3200" dirty="0">
                <a:solidFill>
                  <a:schemeClr val="bg1"/>
                </a:solidFill>
              </a:rPr>
              <a:t>Name</a:t>
            </a:r>
          </a:p>
          <a:p>
            <a:pPr algn="ctr"/>
            <a:r>
              <a:rPr lang="en-US" sz="3200" dirty="0">
                <a:solidFill>
                  <a:schemeClr val="bg1"/>
                </a:solidFill>
              </a:rPr>
              <a:t>Date</a:t>
            </a:r>
          </a:p>
          <a:p>
            <a:endParaRPr lang="en-US" dirty="0"/>
          </a:p>
        </p:txBody>
      </p:sp>
    </p:spTree>
    <p:extLst>
      <p:ext uri="{BB962C8B-B14F-4D97-AF65-F5344CB8AC3E}">
        <p14:creationId xmlns:p14="http://schemas.microsoft.com/office/powerpoint/2010/main" val="240747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AE385E-814E-4048-9504-B467CAA4655E}"/>
              </a:ext>
            </a:extLst>
          </p:cNvPr>
          <p:cNvSpPr>
            <a:spLocks noGrp="1"/>
          </p:cNvSpPr>
          <p:nvPr>
            <p:ph type="title"/>
          </p:nvPr>
        </p:nvSpPr>
        <p:spPr>
          <a:xfrm>
            <a:off x="8382054" y="1450411"/>
            <a:ext cx="3161016" cy="966019"/>
          </a:xfrm>
        </p:spPr>
        <p:txBody>
          <a:bodyPr vert="horz" lIns="91440" tIns="45720" rIns="91440" bIns="45720" rtlCol="0" anchor="b">
            <a:normAutofit/>
          </a:bodyPr>
          <a:lstStyle/>
          <a:p>
            <a:r>
              <a:rPr lang="en-US" sz="5400" b="0" i="0" kern="1200" dirty="0">
                <a:solidFill>
                  <a:srgbClr val="EBEBEB"/>
                </a:solidFill>
                <a:latin typeface="+mj-lt"/>
                <a:ea typeface="+mj-ea"/>
                <a:cs typeface="+mj-cs"/>
              </a:rPr>
              <a:t>About Me</a:t>
            </a: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Picture 3">
            <a:extLst>
              <a:ext uri="{FF2B5EF4-FFF2-40B4-BE49-F238E27FC236}">
                <a16:creationId xmlns:a16="http://schemas.microsoft.com/office/drawing/2014/main" id="{CE0E89F4-2BAB-4520-918C-0EF23F2A0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53" y="5488964"/>
            <a:ext cx="3161017" cy="766548"/>
          </a:xfrm>
          <a:prstGeom prst="rect">
            <a:avLst/>
          </a:prstGeom>
        </p:spPr>
      </p:pic>
      <p:sp>
        <p:nvSpPr>
          <p:cNvPr id="6" name="Content Placeholder 5">
            <a:extLst>
              <a:ext uri="{FF2B5EF4-FFF2-40B4-BE49-F238E27FC236}">
                <a16:creationId xmlns:a16="http://schemas.microsoft.com/office/drawing/2014/main" id="{E12ECD02-65F7-49AE-8F5F-16619B61A00E}"/>
              </a:ext>
            </a:extLst>
          </p:cNvPr>
          <p:cNvSpPr>
            <a:spLocks noGrp="1"/>
          </p:cNvSpPr>
          <p:nvPr>
            <p:ph idx="1"/>
          </p:nvPr>
        </p:nvSpPr>
        <p:spPr>
          <a:xfrm>
            <a:off x="624401" y="675194"/>
            <a:ext cx="7324596" cy="5580317"/>
          </a:xfrm>
        </p:spPr>
        <p:txBody>
          <a:bodyPr>
            <a:normAutofit/>
          </a:bodyPr>
          <a:lstStyle/>
          <a:p>
            <a:pPr>
              <a:buFont typeface="Franklin Gothic Book" panose="020B0503020102020204" pitchFamily="34" charset="0"/>
              <a:buChar char="►"/>
            </a:pPr>
            <a:r>
              <a:rPr lang="en-US" sz="4000" dirty="0"/>
              <a:t>Where I work</a:t>
            </a:r>
          </a:p>
          <a:p>
            <a:pPr>
              <a:buFont typeface="Franklin Gothic Book" panose="020B0503020102020204" pitchFamily="34" charset="0"/>
              <a:buChar char="►"/>
            </a:pPr>
            <a:r>
              <a:rPr lang="en-US" sz="4000" dirty="0"/>
              <a:t>Job title</a:t>
            </a:r>
          </a:p>
          <a:p>
            <a:pPr>
              <a:buFont typeface="Franklin Gothic Book" panose="020B0503020102020204" pitchFamily="34" charset="0"/>
              <a:buChar char="►"/>
            </a:pPr>
            <a:r>
              <a:rPr lang="en-US" sz="4000" dirty="0"/>
              <a:t>A little about me</a:t>
            </a:r>
          </a:p>
        </p:txBody>
      </p:sp>
    </p:spTree>
    <p:extLst>
      <p:ext uri="{BB962C8B-B14F-4D97-AF65-F5344CB8AC3E}">
        <p14:creationId xmlns:p14="http://schemas.microsoft.com/office/powerpoint/2010/main" val="276837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A5292C-1936-4DA0-A968-CEDBD6BC1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919" y="5762002"/>
            <a:ext cx="3769784" cy="914174"/>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6A8CE3D0-D6C9-474F-88DB-5A74B34D6C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913" y="1271689"/>
            <a:ext cx="3425904" cy="4442739"/>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895C46F4-A176-4E45-80AC-431E1F14B3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6351" y="1343673"/>
            <a:ext cx="3522881" cy="4418329"/>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857817D4-07ED-4784-9025-0DA6919DCC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2648" y="1402105"/>
            <a:ext cx="3541872" cy="4359897"/>
          </a:xfrm>
          <a:prstGeom prst="rect">
            <a:avLst/>
          </a:prstGeom>
        </p:spPr>
      </p:pic>
    </p:spTree>
    <p:extLst>
      <p:ext uri="{BB962C8B-B14F-4D97-AF65-F5344CB8AC3E}">
        <p14:creationId xmlns:p14="http://schemas.microsoft.com/office/powerpoint/2010/main" val="186832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51848" y="727807"/>
            <a:ext cx="4229246" cy="1424446"/>
          </a:xfrm>
        </p:spPr>
        <p:txBody>
          <a:bodyPr>
            <a:normAutofit/>
          </a:bodyPr>
          <a:lstStyle/>
          <a:p>
            <a:r>
              <a:rPr lang="en-US" altLang="en-US" dirty="0">
                <a:solidFill>
                  <a:srgbClr val="FFFFFF"/>
                </a:solidFill>
              </a:rPr>
              <a:t>Plant and Soil Interactions</a:t>
            </a:r>
          </a:p>
        </p:txBody>
      </p:sp>
      <p:sp>
        <p:nvSpPr>
          <p:cNvPr id="36867" name="Content Placeholder 2"/>
          <p:cNvSpPr>
            <a:spLocks noGrp="1"/>
          </p:cNvSpPr>
          <p:nvPr>
            <p:ph idx="1"/>
          </p:nvPr>
        </p:nvSpPr>
        <p:spPr>
          <a:xfrm>
            <a:off x="6694681" y="2799888"/>
            <a:ext cx="4310390" cy="2987543"/>
          </a:xfrm>
        </p:spPr>
        <p:txBody>
          <a:bodyPr anchor="t">
            <a:normAutofit fontScale="92500"/>
          </a:bodyPr>
          <a:lstStyle/>
          <a:p>
            <a:r>
              <a:rPr lang="en-US" altLang="en-US" sz="2100" dirty="0"/>
              <a:t>Plants move water and nutrients by diffusion or active transport.</a:t>
            </a:r>
          </a:p>
          <a:p>
            <a:r>
              <a:rPr lang="en-US" altLang="en-US" sz="2100" dirty="0"/>
              <a:t>How do water and nutrients get from the roots to the rest of the plant?</a:t>
            </a:r>
          </a:p>
          <a:p>
            <a:r>
              <a:rPr lang="en-US" altLang="en-US" sz="2100" dirty="0"/>
              <a:t>Active transport is the process used by cells to move molecules from an area of lower concentration to higher concentration.</a:t>
            </a:r>
            <a:endParaRPr lang="en-US" altLang="en-US" sz="2100" dirty="0">
              <a:solidFill>
                <a:srgbClr val="FFFFFF"/>
              </a:solidFill>
            </a:endParaRPr>
          </a:p>
        </p:txBody>
      </p:sp>
      <p:pic>
        <p:nvPicPr>
          <p:cNvPr id="2050" name="Picture 2" descr="Image result for plant roots and root hairs">
            <a:extLst>
              <a:ext uri="{FF2B5EF4-FFF2-40B4-BE49-F238E27FC236}">
                <a16:creationId xmlns:a16="http://schemas.microsoft.com/office/drawing/2014/main" id="{B656685C-1C5E-44A8-A85E-0EEE3060E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929" y="2804243"/>
            <a:ext cx="3996171" cy="245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9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497321" y="1053711"/>
            <a:ext cx="4229246" cy="1424446"/>
          </a:xfrm>
        </p:spPr>
        <p:txBody>
          <a:bodyPr>
            <a:normAutofit/>
          </a:bodyPr>
          <a:lstStyle/>
          <a:p>
            <a:r>
              <a:rPr lang="en-US" altLang="en-US" dirty="0">
                <a:solidFill>
                  <a:srgbClr val="FFFFFF"/>
                </a:solidFill>
              </a:rPr>
              <a:t>Activity</a:t>
            </a:r>
          </a:p>
        </p:txBody>
      </p:sp>
      <p:sp>
        <p:nvSpPr>
          <p:cNvPr id="36867" name="Content Placeholder 2"/>
          <p:cNvSpPr>
            <a:spLocks noGrp="1"/>
          </p:cNvSpPr>
          <p:nvPr>
            <p:ph idx="1"/>
          </p:nvPr>
        </p:nvSpPr>
        <p:spPr>
          <a:xfrm>
            <a:off x="6694681" y="2799888"/>
            <a:ext cx="4310390" cy="2987543"/>
          </a:xfrm>
        </p:spPr>
        <p:txBody>
          <a:bodyPr anchor="t">
            <a:normAutofit fontScale="92500" lnSpcReduction="10000"/>
          </a:bodyPr>
          <a:lstStyle/>
          <a:p>
            <a:r>
              <a:rPr lang="en-US" altLang="en-US" sz="2100" dirty="0"/>
              <a:t>Pour 10 drops of food coloring into the cup, make sure it is enough to cover the base.</a:t>
            </a:r>
          </a:p>
          <a:p>
            <a:r>
              <a:rPr lang="en-US" altLang="en-US" sz="2100" dirty="0"/>
              <a:t>Place 2” piece of celery into cup of food coloring so it is resting on its cut surface.</a:t>
            </a:r>
          </a:p>
          <a:p>
            <a:r>
              <a:rPr lang="en-US" altLang="en-US" sz="2100" dirty="0"/>
              <a:t>Wait 10-15 minutes.</a:t>
            </a:r>
          </a:p>
          <a:p>
            <a:r>
              <a:rPr lang="en-US" altLang="en-US" sz="2100" dirty="0"/>
              <a:t>What do you think will happen with the food coloring?</a:t>
            </a:r>
          </a:p>
          <a:p>
            <a:endParaRPr lang="en-US" altLang="en-US" sz="2100" dirty="0">
              <a:solidFill>
                <a:srgbClr val="FFFFFF"/>
              </a:solidFill>
            </a:endParaRPr>
          </a:p>
        </p:txBody>
      </p:sp>
      <p:pic>
        <p:nvPicPr>
          <p:cNvPr id="3" name="Picture 2" descr="A picture containing table, indoor, food, sitting&#10;&#10;Description automatically generated">
            <a:extLst>
              <a:ext uri="{FF2B5EF4-FFF2-40B4-BE49-F238E27FC236}">
                <a16:creationId xmlns:a16="http://schemas.microsoft.com/office/drawing/2014/main" id="{053C1B2E-68E8-450D-A96A-C561EE57B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181" y="2598016"/>
            <a:ext cx="5347855" cy="3563655"/>
          </a:xfrm>
          <a:prstGeom prst="rect">
            <a:avLst/>
          </a:prstGeom>
        </p:spPr>
      </p:pic>
    </p:spTree>
    <p:extLst>
      <p:ext uri="{BB962C8B-B14F-4D97-AF65-F5344CB8AC3E}">
        <p14:creationId xmlns:p14="http://schemas.microsoft.com/office/powerpoint/2010/main" val="396584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9EA5-F635-4811-97B5-57A0715947D5}"/>
              </a:ext>
            </a:extLst>
          </p:cNvPr>
          <p:cNvSpPr>
            <a:spLocks noGrp="1"/>
          </p:cNvSpPr>
          <p:nvPr>
            <p:ph type="title"/>
          </p:nvPr>
        </p:nvSpPr>
        <p:spPr>
          <a:xfrm>
            <a:off x="1128828" y="2085462"/>
            <a:ext cx="4351025" cy="2283824"/>
          </a:xfrm>
        </p:spPr>
        <p:txBody>
          <a:bodyPr/>
          <a:lstStyle/>
          <a:p>
            <a:r>
              <a:rPr lang="en-US" dirty="0"/>
              <a:t>Add some pictures of you doing your job/ the facility you work in. </a:t>
            </a:r>
          </a:p>
        </p:txBody>
      </p:sp>
      <p:sp>
        <p:nvSpPr>
          <p:cNvPr id="3" name="Text Placeholder 2">
            <a:extLst>
              <a:ext uri="{FF2B5EF4-FFF2-40B4-BE49-F238E27FC236}">
                <a16:creationId xmlns:a16="http://schemas.microsoft.com/office/drawing/2014/main" id="{C8802A93-65D2-4E4E-BBBD-5854BA6F7572}"/>
              </a:ext>
            </a:extLst>
          </p:cNvPr>
          <p:cNvSpPr>
            <a:spLocks noGrp="1"/>
          </p:cNvSpPr>
          <p:nvPr>
            <p:ph type="body" idx="1"/>
          </p:nvPr>
        </p:nvSpPr>
        <p:spPr>
          <a:xfrm>
            <a:off x="6912976" y="2189964"/>
            <a:ext cx="3757545" cy="2283824"/>
          </a:xfrm>
        </p:spPr>
        <p:txBody>
          <a:bodyPr/>
          <a:lstStyle/>
          <a:p>
            <a:endParaRPr lang="en-US" dirty="0">
              <a:solidFill>
                <a:schemeClr val="accent1"/>
              </a:solidFill>
            </a:endParaRPr>
          </a:p>
        </p:txBody>
      </p:sp>
      <p:pic>
        <p:nvPicPr>
          <p:cNvPr id="4" name="Picture 3">
            <a:extLst>
              <a:ext uri="{FF2B5EF4-FFF2-40B4-BE49-F238E27FC236}">
                <a16:creationId xmlns:a16="http://schemas.microsoft.com/office/drawing/2014/main" id="{B1E37582-9D94-4593-9639-70C93AA6A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28" y="5257800"/>
            <a:ext cx="3884964" cy="938954"/>
          </a:xfrm>
          <a:prstGeom prst="rect">
            <a:avLst/>
          </a:prstGeom>
        </p:spPr>
      </p:pic>
    </p:spTree>
    <p:extLst>
      <p:ext uri="{BB962C8B-B14F-4D97-AF65-F5344CB8AC3E}">
        <p14:creationId xmlns:p14="http://schemas.microsoft.com/office/powerpoint/2010/main" val="601389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497321" y="1053711"/>
            <a:ext cx="4229246" cy="1424446"/>
          </a:xfrm>
        </p:spPr>
        <p:txBody>
          <a:bodyPr>
            <a:normAutofit/>
          </a:bodyPr>
          <a:lstStyle/>
          <a:p>
            <a:r>
              <a:rPr lang="en-US" altLang="en-US" dirty="0">
                <a:solidFill>
                  <a:srgbClr val="FFFFFF"/>
                </a:solidFill>
              </a:rPr>
              <a:t>Review</a:t>
            </a:r>
          </a:p>
        </p:txBody>
      </p:sp>
      <p:sp>
        <p:nvSpPr>
          <p:cNvPr id="36867" name="Content Placeholder 2"/>
          <p:cNvSpPr>
            <a:spLocks noGrp="1"/>
          </p:cNvSpPr>
          <p:nvPr>
            <p:ph idx="1"/>
          </p:nvPr>
        </p:nvSpPr>
        <p:spPr>
          <a:xfrm>
            <a:off x="6536412" y="2816746"/>
            <a:ext cx="4310390" cy="2987543"/>
          </a:xfrm>
        </p:spPr>
        <p:txBody>
          <a:bodyPr anchor="t">
            <a:normAutofit/>
          </a:bodyPr>
          <a:lstStyle/>
          <a:p>
            <a:r>
              <a:rPr lang="en-US" altLang="en-US" sz="2100" dirty="0"/>
              <a:t>What did you observe with the celery?</a:t>
            </a:r>
          </a:p>
          <a:p>
            <a:r>
              <a:rPr lang="en-US" altLang="en-US" sz="2100" dirty="0"/>
              <a:t>The hollow tubes are xylem</a:t>
            </a:r>
          </a:p>
          <a:p>
            <a:endParaRPr lang="en-US" altLang="en-US" sz="2100" dirty="0">
              <a:solidFill>
                <a:srgbClr val="FFFFFF"/>
              </a:solidFill>
            </a:endParaRPr>
          </a:p>
        </p:txBody>
      </p:sp>
      <p:sp>
        <p:nvSpPr>
          <p:cNvPr id="3" name="AutoShape 4">
            <a:extLst>
              <a:ext uri="{FF2B5EF4-FFF2-40B4-BE49-F238E27FC236}">
                <a16:creationId xmlns:a16="http://schemas.microsoft.com/office/drawing/2014/main" id="{5C453661-E03F-4F80-9A6B-20A7986A937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picture containing sitting, table, food, glass&#10;&#10;Description automatically generated">
            <a:extLst>
              <a:ext uri="{FF2B5EF4-FFF2-40B4-BE49-F238E27FC236}">
                <a16:creationId xmlns:a16="http://schemas.microsoft.com/office/drawing/2014/main" id="{5DC99051-7699-4754-961F-BC88689A6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72" y="2478157"/>
            <a:ext cx="5589128" cy="3724432"/>
          </a:xfrm>
          <a:prstGeom prst="rect">
            <a:avLst/>
          </a:prstGeom>
        </p:spPr>
      </p:pic>
    </p:spTree>
    <p:extLst>
      <p:ext uri="{BB962C8B-B14F-4D97-AF65-F5344CB8AC3E}">
        <p14:creationId xmlns:p14="http://schemas.microsoft.com/office/powerpoint/2010/main" val="346522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78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D99941-E2CB-4370-BC09-263700F15683}"/>
              </a:ext>
            </a:extLst>
          </p:cNvPr>
          <p:cNvSpPr>
            <a:spLocks noGrp="1"/>
          </p:cNvSpPr>
          <p:nvPr>
            <p:ph type="subTitle" idx="1"/>
          </p:nvPr>
        </p:nvSpPr>
        <p:spPr>
          <a:xfrm>
            <a:off x="491613" y="2363041"/>
            <a:ext cx="11208774" cy="895754"/>
          </a:xfrm>
        </p:spPr>
        <p:txBody>
          <a:bodyPr>
            <a:noAutofit/>
          </a:bodyPr>
          <a:lstStyle/>
          <a:p>
            <a:pPr algn="ctr"/>
            <a:r>
              <a:rPr lang="en-US" sz="7200" b="1" dirty="0" err="1">
                <a:solidFill>
                  <a:schemeClr val="bg2"/>
                </a:solidFill>
              </a:rPr>
              <a:t>QUEStionS</a:t>
            </a:r>
            <a:r>
              <a:rPr lang="en-US" sz="7200" b="1" dirty="0">
                <a:solidFill>
                  <a:schemeClr val="bg2"/>
                </a:solidFill>
              </a:rPr>
              <a:t>?</a:t>
            </a:r>
          </a:p>
        </p:txBody>
      </p:sp>
      <p:pic>
        <p:nvPicPr>
          <p:cNvPr id="19" name="Picture 18">
            <a:extLst>
              <a:ext uri="{FF2B5EF4-FFF2-40B4-BE49-F238E27FC236}">
                <a16:creationId xmlns:a16="http://schemas.microsoft.com/office/drawing/2014/main" id="{1E288597-729E-4B87-986D-5736B6119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503" y="5146744"/>
            <a:ext cx="3706224" cy="895754"/>
          </a:xfrm>
          <a:prstGeom prst="rect">
            <a:avLst/>
          </a:prstGeom>
        </p:spPr>
      </p:pic>
    </p:spTree>
    <p:extLst>
      <p:ext uri="{BB962C8B-B14F-4D97-AF65-F5344CB8AC3E}">
        <p14:creationId xmlns:p14="http://schemas.microsoft.com/office/powerpoint/2010/main" val="2511910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4">
      <a:dk1>
        <a:srgbClr val="27421D"/>
      </a:dk1>
      <a:lt1>
        <a:sysClr val="window" lastClr="FFFFFF"/>
      </a:lt1>
      <a:dk2>
        <a:srgbClr val="003468"/>
      </a:dk2>
      <a:lt2>
        <a:srgbClr val="E7E6E6"/>
      </a:lt2>
      <a:accent1>
        <a:srgbClr val="650B36"/>
      </a:accent1>
      <a:accent2>
        <a:srgbClr val="27421D"/>
      </a:accent2>
      <a:accent3>
        <a:srgbClr val="A5A5A5"/>
      </a:accent3>
      <a:accent4>
        <a:srgbClr val="595959"/>
      </a:accent4>
      <a:accent5>
        <a:srgbClr val="FFF2CC"/>
      </a:accent5>
      <a:accent6>
        <a:srgbClr val="E2EFD9"/>
      </a:accent6>
      <a:hlink>
        <a:srgbClr val="EBDAE2"/>
      </a:hlink>
      <a:folHlink>
        <a:srgbClr val="833C0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ndustryToolKit-option1" id="{9F5E900E-7AD4-4FD1-B9DA-230F6A5AD9F2}" vid="{D280C509-4780-42BA-AF92-69E01A5A5C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15732</TotalTime>
  <Words>973</Words>
  <Application>Microsoft Office PowerPoint</Application>
  <PresentationFormat>Widescreen</PresentationFormat>
  <Paragraphs>67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Ion Boardroom</vt:lpstr>
      <vt:lpstr>PowerPoint Presentation</vt:lpstr>
      <vt:lpstr>About Me</vt:lpstr>
      <vt:lpstr>PowerPoint Presentation</vt:lpstr>
      <vt:lpstr>Plant and Soil Interactions</vt:lpstr>
      <vt:lpstr>Activity</vt:lpstr>
      <vt:lpstr>Add some pictures of you doing your job/ the facility you work in. </vt:lpstr>
      <vt:lpstr>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McGee Buehler</dc:creator>
  <cp:lastModifiedBy>Melissa Bigge</cp:lastModifiedBy>
  <cp:revision>86</cp:revision>
  <dcterms:created xsi:type="dcterms:W3CDTF">2019-08-28T17:52:04Z</dcterms:created>
  <dcterms:modified xsi:type="dcterms:W3CDTF">2019-11-29T03:57:56Z</dcterms:modified>
</cp:coreProperties>
</file>