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B837"/>
    <a:srgbClr val="001446"/>
    <a:srgbClr val="F6F6F6"/>
    <a:srgbClr val="2A318C"/>
    <a:srgbClr val="616D38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9"/>
    <p:restoredTop sz="71429"/>
  </p:normalViewPr>
  <p:slideViewPr>
    <p:cSldViewPr snapToGrid="0" snapToObjects="1">
      <p:cViewPr varScale="1">
        <p:scale>
          <a:sx n="89" d="100"/>
          <a:sy n="89" d="100"/>
        </p:scale>
        <p:origin x="2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32C9F-DF68-2548-AEC1-B74ACAA5DF2D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D0D0C-1888-2E44-A22B-3152F4C4E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70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your picture, job title and company name.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19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questions are there?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97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opportunity for students to relate to you, to see you have a life outside of a job, etc. Be human!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4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everyone will know terms that are used commonly in your company or job. For example, if you specialize in Agronomy, tell us what agronomy 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7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 a brief description of what your position is. Break it up into 2 or three sections. Use as little words as possible, this should be easily digestible!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43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 your educational path; high school courses, education, training,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81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do you do on a day to day basis? Provide images to show us what those duties are!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19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settings do you work in? Outside with clients? At a desk? Do you work from home? Do you travel a lot?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78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professional associations, unions, or communities are you a part of? List the benefits if applicable.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1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do not have to share your salary, rather what opportunities for employment are available and average salaries at state/national levels.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2D0D0C-1888-2E44-A22B-3152F4C4EB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5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outdoor, ground&#10;&#10;Description automatically generated">
            <a:extLst>
              <a:ext uri="{FF2B5EF4-FFF2-40B4-BE49-F238E27FC236}">
                <a16:creationId xmlns:a16="http://schemas.microsoft.com/office/drawing/2014/main" id="{59C0AA5C-600A-2847-96B3-E1B47263D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142"/>
          <a:stretch/>
        </p:blipFill>
        <p:spPr>
          <a:xfrm>
            <a:off x="-1" y="0"/>
            <a:ext cx="8726555" cy="6368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9B9567-2B96-6440-858F-1C13F3108605}"/>
              </a:ext>
            </a:extLst>
          </p:cNvPr>
          <p:cNvSpPr/>
          <p:nvPr userDrawn="1"/>
        </p:nvSpPr>
        <p:spPr>
          <a:xfrm>
            <a:off x="0" y="0"/>
            <a:ext cx="8726557" cy="6368143"/>
          </a:xfrm>
          <a:prstGeom prst="rect">
            <a:avLst/>
          </a:prstGeom>
          <a:solidFill>
            <a:schemeClr val="tx1">
              <a:alpha val="5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9B45C-4BA7-7246-9ED9-998FFE93FB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8808" y="4434117"/>
            <a:ext cx="6824870" cy="111384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Your Name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D9423-4312-EF4D-98FC-C1F39D45158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808" y="5720843"/>
            <a:ext cx="6824870" cy="502286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Montserrat Thi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Company Name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BC579E-A177-CE4B-9E51-9D7DEDEB18C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855764" y="288235"/>
            <a:ext cx="3150706" cy="392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Your Company Logo Here</a:t>
            </a: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C92134CB-61C0-8946-93F1-30807A5B32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162952">
            <a:off x="388453" y="608537"/>
            <a:ext cx="5147643" cy="14950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4E05B8-2C7B-C545-AD0C-3AE757A8511A}"/>
              </a:ext>
            </a:extLst>
          </p:cNvPr>
          <p:cNvSpPr txBox="1"/>
          <p:nvPr userDrawn="1"/>
        </p:nvSpPr>
        <p:spPr>
          <a:xfrm>
            <a:off x="1143000" y="2094988"/>
            <a:ext cx="6420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Montserrat ExtraBold" pitchFamily="2" charset="77"/>
              </a:rPr>
              <a:t>MEET AN AGRONOMIST!</a:t>
            </a:r>
          </a:p>
        </p:txBody>
      </p:sp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39F91B06-F9E8-8A4C-A383-54F329C41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9373" t="41396" r="32461" b="40583"/>
          <a:stretch/>
        </p:blipFill>
        <p:spPr>
          <a:xfrm>
            <a:off x="6969157" y="4460053"/>
            <a:ext cx="6151547" cy="290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9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43385A-BEDA-4A41-A097-355BF733A3BF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AAB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A318C"/>
              </a:solidFill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A1FE5D40-4C9C-2C43-9472-493D8837DA16}"/>
              </a:ext>
            </a:extLst>
          </p:cNvPr>
          <p:cNvSpPr/>
          <p:nvPr userDrawn="1"/>
        </p:nvSpPr>
        <p:spPr>
          <a:xfrm>
            <a:off x="0" y="-29262"/>
            <a:ext cx="6427304" cy="6356350"/>
          </a:xfrm>
          <a:custGeom>
            <a:avLst/>
            <a:gdLst>
              <a:gd name="connsiteX0" fmla="*/ 0 w 6427304"/>
              <a:gd name="connsiteY0" fmla="*/ 0 h 6356350"/>
              <a:gd name="connsiteX1" fmla="*/ 6427304 w 6427304"/>
              <a:gd name="connsiteY1" fmla="*/ 0 h 6356350"/>
              <a:gd name="connsiteX2" fmla="*/ 6427304 w 6427304"/>
              <a:gd name="connsiteY2" fmla="*/ 6356350 h 6356350"/>
              <a:gd name="connsiteX3" fmla="*/ 0 w 6427304"/>
              <a:gd name="connsiteY3" fmla="*/ 6356350 h 6356350"/>
              <a:gd name="connsiteX4" fmla="*/ 0 w 6427304"/>
              <a:gd name="connsiteY4" fmla="*/ 0 h 6356350"/>
              <a:gd name="connsiteX0" fmla="*/ 0 w 6427304"/>
              <a:gd name="connsiteY0" fmla="*/ 0 h 6356350"/>
              <a:gd name="connsiteX1" fmla="*/ 6427304 w 6427304"/>
              <a:gd name="connsiteY1" fmla="*/ 0 h 6356350"/>
              <a:gd name="connsiteX2" fmla="*/ 4528930 w 6427304"/>
              <a:gd name="connsiteY2" fmla="*/ 6356350 h 6356350"/>
              <a:gd name="connsiteX3" fmla="*/ 0 w 6427304"/>
              <a:gd name="connsiteY3" fmla="*/ 6356350 h 6356350"/>
              <a:gd name="connsiteX4" fmla="*/ 0 w 6427304"/>
              <a:gd name="connsiteY4" fmla="*/ 0 h 6356350"/>
              <a:gd name="connsiteX0" fmla="*/ 0 w 6427304"/>
              <a:gd name="connsiteY0" fmla="*/ 0 h 6356350"/>
              <a:gd name="connsiteX1" fmla="*/ 6427304 w 6427304"/>
              <a:gd name="connsiteY1" fmla="*/ 0 h 6356350"/>
              <a:gd name="connsiteX2" fmla="*/ 4827103 w 6427304"/>
              <a:gd name="connsiteY2" fmla="*/ 6336472 h 6356350"/>
              <a:gd name="connsiteX3" fmla="*/ 0 w 6427304"/>
              <a:gd name="connsiteY3" fmla="*/ 6356350 h 6356350"/>
              <a:gd name="connsiteX4" fmla="*/ 0 w 6427304"/>
              <a:gd name="connsiteY4" fmla="*/ 0 h 635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7304" h="6356350">
                <a:moveTo>
                  <a:pt x="0" y="0"/>
                </a:moveTo>
                <a:lnTo>
                  <a:pt x="6427304" y="0"/>
                </a:lnTo>
                <a:lnTo>
                  <a:pt x="4827103" y="6336472"/>
                </a:lnTo>
                <a:lnTo>
                  <a:pt x="0" y="6356350"/>
                </a:lnTo>
                <a:lnTo>
                  <a:pt x="0" y="0"/>
                </a:lnTo>
                <a:close/>
              </a:path>
            </a:pathLst>
          </a:custGeom>
          <a:solidFill>
            <a:srgbClr val="001446"/>
          </a:solidFill>
          <a:ln w="76200">
            <a:solidFill>
              <a:srgbClr val="F6F6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BBF58F-2A08-3545-8D4C-3A28E93CCCE5}"/>
              </a:ext>
            </a:extLst>
          </p:cNvPr>
          <p:cNvSpPr txBox="1"/>
          <p:nvPr userDrawn="1"/>
        </p:nvSpPr>
        <p:spPr>
          <a:xfrm>
            <a:off x="308910" y="2711105"/>
            <a:ext cx="5156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1" dirty="0">
                <a:solidFill>
                  <a:schemeClr val="bg1"/>
                </a:solidFill>
                <a:latin typeface="Montserrat Thin" pitchFamily="2" charset="77"/>
              </a:rPr>
              <a:t>CONTACT </a:t>
            </a:r>
            <a:r>
              <a:rPr lang="en-US" sz="5400" b="1" i="0" dirty="0">
                <a:solidFill>
                  <a:schemeClr val="bg1"/>
                </a:solidFill>
                <a:latin typeface="Montserrat SemiBold" pitchFamily="2" charset="77"/>
              </a:rPr>
              <a:t>ME</a:t>
            </a:r>
          </a:p>
        </p:txBody>
      </p:sp>
      <p:pic>
        <p:nvPicPr>
          <p:cNvPr id="12" name="Picture 1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66EC8F85-7AF1-044A-9E61-C3A03D284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5" t="48145" r="27333" b="41106"/>
          <a:stretch/>
        </p:blipFill>
        <p:spPr>
          <a:xfrm>
            <a:off x="6615953" y="785370"/>
            <a:ext cx="6263394" cy="1767893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27B35A0-54B8-A947-A201-615CAD057568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728192" y="1127712"/>
            <a:ext cx="4154897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lang="en-US" sz="2400" b="0" i="0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b="1" i="0" dirty="0">
                <a:latin typeface="Montserrat SemiBold" pitchFamily="2" charset="77"/>
              </a:rPr>
              <a:t>hours</a:t>
            </a:r>
          </a:p>
        </p:txBody>
      </p:sp>
      <p:pic>
        <p:nvPicPr>
          <p:cNvPr id="15" name="Picture 1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4E95A58-5E1E-6748-B7B7-69C4D336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5" t="48145" r="27333" b="41106"/>
          <a:stretch/>
        </p:blipFill>
        <p:spPr>
          <a:xfrm rot="10800000">
            <a:off x="6615953" y="2368763"/>
            <a:ext cx="6263394" cy="1767893"/>
          </a:xfrm>
          <a:prstGeom prst="rect">
            <a:avLst/>
          </a:prstGeom>
        </p:spPr>
      </p:pic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D08FF44-5F9D-2C40-B7BC-E625F2750AF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7728192" y="2711105"/>
            <a:ext cx="4154897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lang="en-US" sz="2400" b="0" i="0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b="1" i="0" dirty="0">
                <a:latin typeface="Montserrat SemiBold" pitchFamily="2" charset="77"/>
              </a:rPr>
              <a:t>email address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A2C4752-2513-D740-AEC2-5BA84A7E9E7D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7728192" y="1698578"/>
            <a:ext cx="4154897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2:30 PM to 5:30 PM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F10840D8-6AFC-8942-A57C-897D31BB660F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7728192" y="3281971"/>
            <a:ext cx="4154897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 err="1"/>
              <a:t>hello@agronomy.com</a:t>
            </a:r>
            <a:endParaRPr lang="en-US" dirty="0"/>
          </a:p>
        </p:txBody>
      </p:sp>
      <p:pic>
        <p:nvPicPr>
          <p:cNvPr id="20" name="Picture 19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74FC69FB-ECF3-3C45-9EFA-B266BDB802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5" t="48145" r="27333" b="41106"/>
          <a:stretch/>
        </p:blipFill>
        <p:spPr>
          <a:xfrm>
            <a:off x="6615953" y="4012053"/>
            <a:ext cx="6263394" cy="1767893"/>
          </a:xfrm>
          <a:prstGeom prst="rect">
            <a:avLst/>
          </a:prstGeom>
        </p:spPr>
      </p:pic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C6BA2398-6114-0745-A870-C44292B07021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7728192" y="4354395"/>
            <a:ext cx="4154897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lang="en-US" sz="2400" b="0" i="0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b="1" i="0" dirty="0">
                <a:latin typeface="Montserrat SemiBold" pitchFamily="2" charset="77"/>
              </a:rPr>
              <a:t>mobile number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E63E3F7-1F8D-A649-B984-D1E89C5A8D52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7728192" y="4925261"/>
            <a:ext cx="4154897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123-456-7891</a:t>
            </a:r>
          </a:p>
        </p:txBody>
      </p:sp>
    </p:spTree>
    <p:extLst>
      <p:ext uri="{BB962C8B-B14F-4D97-AF65-F5344CB8AC3E}">
        <p14:creationId xmlns:p14="http://schemas.microsoft.com/office/powerpoint/2010/main" val="48976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09C74-6164-8347-A995-2DA1946C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71168A-A3E6-4E4D-84F0-9ED5047F3175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33A6-DB71-DD4C-85C6-F9D1B98E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3C5B6-D5E4-E547-99E6-5F4DA1F2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5CF4B2-7ED4-7747-8D22-387FE92676F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09D2A-17C1-0F45-AB04-AFA4AEB24C7D}"/>
              </a:ext>
            </a:extLst>
          </p:cNvPr>
          <p:cNvSpPr txBox="1"/>
          <p:nvPr userDrawn="1"/>
        </p:nvSpPr>
        <p:spPr>
          <a:xfrm>
            <a:off x="939607" y="2295997"/>
            <a:ext cx="5156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1" dirty="0">
                <a:solidFill>
                  <a:srgbClr val="001446"/>
                </a:solidFill>
                <a:latin typeface="Montserrat Thin" pitchFamily="2" charset="77"/>
              </a:rPr>
              <a:t>MORE </a:t>
            </a:r>
            <a:r>
              <a:rPr lang="en-US" sz="5400" b="1" i="0" dirty="0">
                <a:solidFill>
                  <a:srgbClr val="001446"/>
                </a:solidFill>
                <a:latin typeface="Montserrat SemiBold" pitchFamily="2" charset="77"/>
              </a:rPr>
              <a:t>resources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8A6A1-8930-BD4E-93F9-C4F3A4082283}"/>
              </a:ext>
            </a:extLst>
          </p:cNvPr>
          <p:cNvSpPr txBox="1"/>
          <p:nvPr userDrawn="1"/>
        </p:nvSpPr>
        <p:spPr>
          <a:xfrm>
            <a:off x="5122333" y="4185610"/>
            <a:ext cx="6466277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0" i="1" dirty="0">
                <a:solidFill>
                  <a:srgbClr val="001446"/>
                </a:solidFill>
                <a:latin typeface="Montserrat Thin" pitchFamily="2" charset="77"/>
              </a:rPr>
              <a:t>Explore more career opportunities in the fertilizer and agriculture industry at </a:t>
            </a:r>
            <a:r>
              <a:rPr lang="en-US" sz="3200" b="1" i="1" dirty="0" err="1">
                <a:solidFill>
                  <a:srgbClr val="001446"/>
                </a:solidFill>
                <a:latin typeface="Montserrat Thin" pitchFamily="2" charset="77"/>
              </a:rPr>
              <a:t>nutrientsforlife.org</a:t>
            </a:r>
            <a:endParaRPr lang="en-US" sz="3200" b="1" i="1" dirty="0">
              <a:solidFill>
                <a:srgbClr val="001446"/>
              </a:solidFill>
              <a:latin typeface="Montserrat Thin" pitchFamily="2" charset="77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354DFD6D-6998-B144-95C9-C2F41C5610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-198783"/>
            <a:ext cx="4446105" cy="48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8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43385A-BEDA-4A41-A097-355BF733A3BF}"/>
              </a:ext>
            </a:extLst>
          </p:cNvPr>
          <p:cNvSpPr/>
          <p:nvPr userDrawn="1"/>
        </p:nvSpPr>
        <p:spPr>
          <a:xfrm>
            <a:off x="1" y="0"/>
            <a:ext cx="12191999" cy="6261652"/>
          </a:xfrm>
          <a:prstGeom prst="rect">
            <a:avLst/>
          </a:prstGeom>
          <a:solidFill>
            <a:srgbClr val="AAB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5F48468-E300-D848-A41D-30F4FA09D1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0651" y="524426"/>
            <a:ext cx="9830697" cy="55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46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F1BD26-2916-6943-874D-80BB3B09F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71168A-A3E6-4E4D-84F0-9ED5047F3175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58055-3961-544E-AE92-4B5A9181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32ED5-9A21-9E43-AE70-0F41B216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5CF4B2-7ED4-7747-8D22-387FE9267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8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0CA405-DC1F-9943-B365-31C73CDBBAB4}"/>
              </a:ext>
            </a:extLst>
          </p:cNvPr>
          <p:cNvSpPr/>
          <p:nvPr userDrawn="1"/>
        </p:nvSpPr>
        <p:spPr>
          <a:xfrm>
            <a:off x="0" y="0"/>
            <a:ext cx="6427304" cy="6356350"/>
          </a:xfrm>
          <a:custGeom>
            <a:avLst/>
            <a:gdLst>
              <a:gd name="connsiteX0" fmla="*/ 0 w 6427304"/>
              <a:gd name="connsiteY0" fmla="*/ 0 h 6356350"/>
              <a:gd name="connsiteX1" fmla="*/ 6427304 w 6427304"/>
              <a:gd name="connsiteY1" fmla="*/ 0 h 6356350"/>
              <a:gd name="connsiteX2" fmla="*/ 6427304 w 6427304"/>
              <a:gd name="connsiteY2" fmla="*/ 6356350 h 6356350"/>
              <a:gd name="connsiteX3" fmla="*/ 0 w 6427304"/>
              <a:gd name="connsiteY3" fmla="*/ 6356350 h 6356350"/>
              <a:gd name="connsiteX4" fmla="*/ 0 w 6427304"/>
              <a:gd name="connsiteY4" fmla="*/ 0 h 6356350"/>
              <a:gd name="connsiteX0" fmla="*/ 0 w 6427304"/>
              <a:gd name="connsiteY0" fmla="*/ 0 h 6356350"/>
              <a:gd name="connsiteX1" fmla="*/ 6427304 w 6427304"/>
              <a:gd name="connsiteY1" fmla="*/ 0 h 6356350"/>
              <a:gd name="connsiteX2" fmla="*/ 4528930 w 6427304"/>
              <a:gd name="connsiteY2" fmla="*/ 6356350 h 6356350"/>
              <a:gd name="connsiteX3" fmla="*/ 0 w 6427304"/>
              <a:gd name="connsiteY3" fmla="*/ 6356350 h 6356350"/>
              <a:gd name="connsiteX4" fmla="*/ 0 w 6427304"/>
              <a:gd name="connsiteY4" fmla="*/ 0 h 6356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7304" h="6356350">
                <a:moveTo>
                  <a:pt x="0" y="0"/>
                </a:moveTo>
                <a:lnTo>
                  <a:pt x="6427304" y="0"/>
                </a:lnTo>
                <a:lnTo>
                  <a:pt x="4528930" y="6356350"/>
                </a:lnTo>
                <a:lnTo>
                  <a:pt x="0" y="6356350"/>
                </a:lnTo>
                <a:lnTo>
                  <a:pt x="0" y="0"/>
                </a:lnTo>
                <a:close/>
              </a:path>
            </a:pathLst>
          </a:custGeom>
          <a:solidFill>
            <a:srgbClr val="001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11C9E-6D5E-BE4A-B4C3-242E1E0E7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6451" y="586409"/>
            <a:ext cx="4926496" cy="964095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AB60-8886-7245-8D21-139B5DFB55E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66451" y="1777758"/>
            <a:ext cx="4926496" cy="4351338"/>
          </a:xfrm>
        </p:spPr>
        <p:txBody>
          <a:bodyPr/>
          <a:lstStyle>
            <a:lvl1pPr>
              <a:defRPr lang="en-US" b="0" i="0" u="none" strike="noStrike" smtClean="0">
                <a:effectLst/>
              </a:defRPr>
            </a:lvl1pPr>
          </a:lstStyle>
          <a:p>
            <a:pPr lvl="0"/>
            <a:r>
              <a:rPr lang="en-US" dirty="0"/>
              <a:t>Where you are from</a:t>
            </a:r>
          </a:p>
          <a:p>
            <a:pPr lvl="0"/>
            <a:r>
              <a:rPr lang="en-US" dirty="0"/>
              <a:t>Interests</a:t>
            </a:r>
          </a:p>
          <a:p>
            <a:pPr lvl="0"/>
            <a:r>
              <a:rPr lang="en-US" dirty="0"/>
              <a:t>List 2 to 3 things your enjoy (hobbies, children, etc.)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09C74-6164-8347-A995-2DA1946C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71168A-A3E6-4E4D-84F0-9ED5047F3175}" type="datetimeFigureOut">
              <a:rPr lang="en-US" smtClean="0"/>
              <a:t>11/22/21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33A6-DB71-DD4C-85C6-F9D1B98E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3C5B6-D5E4-E547-99E6-5F4DA1F2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5CF4B2-7ED4-7747-8D22-387FE92676F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AA445B1-0FF4-004C-B643-C0F5E91F235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-7445" y="-29817"/>
            <a:ext cx="6120010" cy="6341165"/>
          </a:xfrm>
          <a:custGeom>
            <a:avLst/>
            <a:gdLst>
              <a:gd name="connsiteX0" fmla="*/ 0 w 3150706"/>
              <a:gd name="connsiteY0" fmla="*/ 3419061 h 3419061"/>
              <a:gd name="connsiteX1" fmla="*/ 976530 w 3150706"/>
              <a:gd name="connsiteY1" fmla="*/ 0 h 3419061"/>
              <a:gd name="connsiteX2" fmla="*/ 3150706 w 3150706"/>
              <a:gd name="connsiteY2" fmla="*/ 0 h 3419061"/>
              <a:gd name="connsiteX3" fmla="*/ 2174176 w 3150706"/>
              <a:gd name="connsiteY3" fmla="*/ 3419061 h 3419061"/>
              <a:gd name="connsiteX4" fmla="*/ 0 w 3150706"/>
              <a:gd name="connsiteY4" fmla="*/ 3419061 h 3419061"/>
              <a:gd name="connsiteX0" fmla="*/ 504401 w 3655107"/>
              <a:gd name="connsiteY0" fmla="*/ 4184374 h 4184374"/>
              <a:gd name="connsiteX1" fmla="*/ 0 w 3655107"/>
              <a:gd name="connsiteY1" fmla="*/ 0 h 4184374"/>
              <a:gd name="connsiteX2" fmla="*/ 3655107 w 3655107"/>
              <a:gd name="connsiteY2" fmla="*/ 765313 h 4184374"/>
              <a:gd name="connsiteX3" fmla="*/ 2678577 w 3655107"/>
              <a:gd name="connsiteY3" fmla="*/ 4184374 h 4184374"/>
              <a:gd name="connsiteX4" fmla="*/ 504401 w 3655107"/>
              <a:gd name="connsiteY4" fmla="*/ 4184374 h 4184374"/>
              <a:gd name="connsiteX0" fmla="*/ 504401 w 6000741"/>
              <a:gd name="connsiteY0" fmla="*/ 4184374 h 4184374"/>
              <a:gd name="connsiteX1" fmla="*/ 0 w 6000741"/>
              <a:gd name="connsiteY1" fmla="*/ 0 h 4184374"/>
              <a:gd name="connsiteX2" fmla="*/ 6000741 w 6000741"/>
              <a:gd name="connsiteY2" fmla="*/ 9939 h 4184374"/>
              <a:gd name="connsiteX3" fmla="*/ 2678577 w 6000741"/>
              <a:gd name="connsiteY3" fmla="*/ 4184374 h 4184374"/>
              <a:gd name="connsiteX4" fmla="*/ 504401 w 6000741"/>
              <a:gd name="connsiteY4" fmla="*/ 4184374 h 4184374"/>
              <a:gd name="connsiteX0" fmla="*/ 504401 w 6000741"/>
              <a:gd name="connsiteY0" fmla="*/ 4184374 h 6301409"/>
              <a:gd name="connsiteX1" fmla="*/ 0 w 6000741"/>
              <a:gd name="connsiteY1" fmla="*/ 0 h 6301409"/>
              <a:gd name="connsiteX2" fmla="*/ 6000741 w 6000741"/>
              <a:gd name="connsiteY2" fmla="*/ 9939 h 6301409"/>
              <a:gd name="connsiteX3" fmla="*/ 3950786 w 6000741"/>
              <a:gd name="connsiteY3" fmla="*/ 6301409 h 6301409"/>
              <a:gd name="connsiteX4" fmla="*/ 504401 w 6000741"/>
              <a:gd name="connsiteY4" fmla="*/ 4184374 h 6301409"/>
              <a:gd name="connsiteX0" fmla="*/ 0 w 6033053"/>
              <a:gd name="connsiteY0" fmla="*/ 6311348 h 6311348"/>
              <a:gd name="connsiteX1" fmla="*/ 32312 w 6033053"/>
              <a:gd name="connsiteY1" fmla="*/ 0 h 6311348"/>
              <a:gd name="connsiteX2" fmla="*/ 6033053 w 6033053"/>
              <a:gd name="connsiteY2" fmla="*/ 9939 h 6311348"/>
              <a:gd name="connsiteX3" fmla="*/ 3983098 w 6033053"/>
              <a:gd name="connsiteY3" fmla="*/ 6301409 h 6311348"/>
              <a:gd name="connsiteX4" fmla="*/ 0 w 6033053"/>
              <a:gd name="connsiteY4" fmla="*/ 6311348 h 6311348"/>
              <a:gd name="connsiteX0" fmla="*/ 7444 w 6040497"/>
              <a:gd name="connsiteY0" fmla="*/ 6341165 h 6341165"/>
              <a:gd name="connsiteX1" fmla="*/ 0 w 6040497"/>
              <a:gd name="connsiteY1" fmla="*/ 0 h 6341165"/>
              <a:gd name="connsiteX2" fmla="*/ 6040497 w 6040497"/>
              <a:gd name="connsiteY2" fmla="*/ 39756 h 6341165"/>
              <a:gd name="connsiteX3" fmla="*/ 3990542 w 6040497"/>
              <a:gd name="connsiteY3" fmla="*/ 6331226 h 6341165"/>
              <a:gd name="connsiteX4" fmla="*/ 7444 w 6040497"/>
              <a:gd name="connsiteY4" fmla="*/ 6341165 h 6341165"/>
              <a:gd name="connsiteX0" fmla="*/ 7444 w 6120010"/>
              <a:gd name="connsiteY0" fmla="*/ 6341165 h 6341165"/>
              <a:gd name="connsiteX1" fmla="*/ 0 w 6120010"/>
              <a:gd name="connsiteY1" fmla="*/ 0 h 6341165"/>
              <a:gd name="connsiteX2" fmla="*/ 6120010 w 6120010"/>
              <a:gd name="connsiteY2" fmla="*/ 0 h 6341165"/>
              <a:gd name="connsiteX3" fmla="*/ 3990542 w 6120010"/>
              <a:gd name="connsiteY3" fmla="*/ 6331226 h 6341165"/>
              <a:gd name="connsiteX4" fmla="*/ 7444 w 6120010"/>
              <a:gd name="connsiteY4" fmla="*/ 6341165 h 6341165"/>
              <a:gd name="connsiteX0" fmla="*/ 7444 w 6120010"/>
              <a:gd name="connsiteY0" fmla="*/ 6341165 h 6341165"/>
              <a:gd name="connsiteX1" fmla="*/ 0 w 6120010"/>
              <a:gd name="connsiteY1" fmla="*/ 0 h 6341165"/>
              <a:gd name="connsiteX2" fmla="*/ 6120010 w 6120010"/>
              <a:gd name="connsiteY2" fmla="*/ 0 h 6341165"/>
              <a:gd name="connsiteX3" fmla="*/ 4089934 w 6120010"/>
              <a:gd name="connsiteY3" fmla="*/ 6341165 h 6341165"/>
              <a:gd name="connsiteX4" fmla="*/ 7444 w 6120010"/>
              <a:gd name="connsiteY4" fmla="*/ 6341165 h 6341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0010" h="6341165">
                <a:moveTo>
                  <a:pt x="7444" y="6341165"/>
                </a:moveTo>
                <a:cubicBezTo>
                  <a:pt x="4963" y="4227443"/>
                  <a:pt x="2481" y="2113722"/>
                  <a:pt x="0" y="0"/>
                </a:cubicBezTo>
                <a:lnTo>
                  <a:pt x="6120010" y="0"/>
                </a:lnTo>
                <a:lnTo>
                  <a:pt x="4089934" y="6341165"/>
                </a:lnTo>
                <a:lnTo>
                  <a:pt x="7444" y="6341165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Your Photo Here</a:t>
            </a:r>
          </a:p>
        </p:txBody>
      </p:sp>
    </p:spTree>
    <p:extLst>
      <p:ext uri="{BB962C8B-B14F-4D97-AF65-F5344CB8AC3E}">
        <p14:creationId xmlns:p14="http://schemas.microsoft.com/office/powerpoint/2010/main" val="191291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B2D12B-DA5A-394A-BAD6-08CC5D2CFC7A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AAB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D090340A-3B29-0548-A3F6-AD1E980012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5" t="48145" r="27333" b="41106"/>
          <a:stretch/>
        </p:blipFill>
        <p:spPr>
          <a:xfrm>
            <a:off x="6280655" y="1336892"/>
            <a:ext cx="5668721" cy="16000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511C9E-6D5E-BE4A-B4C3-242E1E0E7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6451" y="586409"/>
            <a:ext cx="4926496" cy="96409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Company Name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AB60-8886-7245-8D21-139B5DFB55E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66451" y="2887396"/>
            <a:ext cx="5059492" cy="3241699"/>
          </a:xfrm>
        </p:spPr>
        <p:txBody>
          <a:bodyPr/>
          <a:lstStyle>
            <a:lvl1pPr>
              <a:defRPr lang="en-US" b="0" i="0" u="none" strike="noStrike" smtClean="0">
                <a:effectLst/>
              </a:defRPr>
            </a:lvl1pPr>
          </a:lstStyle>
          <a:p>
            <a:pPr lvl="0"/>
            <a:r>
              <a:rPr lang="en-US" dirty="0"/>
              <a:t>List 2 to 3 things your company specializes in</a:t>
            </a:r>
          </a:p>
          <a:p>
            <a:pPr lvl="0"/>
            <a:r>
              <a:rPr lang="en-US" dirty="0"/>
              <a:t>Discuss definitions if needed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E6C7D4-67AB-C44A-AC3E-FC57E6C69271}"/>
              </a:ext>
            </a:extLst>
          </p:cNvPr>
          <p:cNvSpPr/>
          <p:nvPr userDrawn="1"/>
        </p:nvSpPr>
        <p:spPr>
          <a:xfrm>
            <a:off x="1626919" y="2066306"/>
            <a:ext cx="2671949" cy="2505694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B2541A37-8B82-3E48-B285-AA4187F3A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719" t="30994" r="29867" b="29890"/>
          <a:stretch/>
        </p:blipFill>
        <p:spPr>
          <a:xfrm>
            <a:off x="169978" y="350279"/>
            <a:ext cx="5668721" cy="5486738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B430139-078F-B040-B08E-D04DA43A33CC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345860" y="1722159"/>
            <a:ext cx="3150706" cy="3146487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Your Company Logo Here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2236B28-DDED-C948-A100-E900880726C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85269" y="1866111"/>
            <a:ext cx="5059492" cy="541604"/>
          </a:xfrm>
        </p:spPr>
        <p:txBody>
          <a:bodyPr/>
          <a:lstStyle>
            <a:lvl1pPr marL="0" indent="0" algn="ctr">
              <a:buNone/>
              <a:defRPr lang="en-US" b="1" i="1" u="none" strike="noStrike" smtClean="0">
                <a:effectLst/>
                <a:latin typeface="Montserrat SemiBold" pitchFamily="2" charset="77"/>
              </a:defRPr>
            </a:lvl1pPr>
          </a:lstStyle>
          <a:p>
            <a:pPr lvl="0"/>
            <a:r>
              <a:rPr lang="en-US" dirty="0"/>
              <a:t>City, State</a:t>
            </a:r>
          </a:p>
        </p:txBody>
      </p:sp>
    </p:spTree>
    <p:extLst>
      <p:ext uri="{BB962C8B-B14F-4D97-AF65-F5344CB8AC3E}">
        <p14:creationId xmlns:p14="http://schemas.microsoft.com/office/powerpoint/2010/main" val="329066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B2D12B-DA5A-394A-BAD6-08CC5D2CFC7A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001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FE98390-A35F-BA45-81B1-3D1E68F79D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006" t="28226" r="48425" b="33227"/>
          <a:stretch/>
        </p:blipFill>
        <p:spPr>
          <a:xfrm rot="5400000">
            <a:off x="8140960" y="474633"/>
            <a:ext cx="1774998" cy="544333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AB60-8886-7245-8D21-139B5DFB55E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538756" y="2925500"/>
            <a:ext cx="5059492" cy="541604"/>
          </a:xfrm>
        </p:spPr>
        <p:txBody>
          <a:bodyPr/>
          <a:lstStyle>
            <a:lvl1pPr marL="0" indent="0" algn="ctr">
              <a:buNone/>
              <a:defRPr lang="en-US" b="0" i="0" u="none" strike="noStrike" smtClean="0">
                <a:effectLst/>
              </a:defRPr>
            </a:lvl1pPr>
          </a:lstStyle>
          <a:p>
            <a:pPr lvl="0"/>
            <a:r>
              <a:rPr lang="en-US" dirty="0"/>
              <a:t>Description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45319-E351-A64C-8844-2F09F562BFB8}"/>
              </a:ext>
            </a:extLst>
          </p:cNvPr>
          <p:cNvSpPr txBox="1"/>
          <p:nvPr userDrawn="1"/>
        </p:nvSpPr>
        <p:spPr>
          <a:xfrm>
            <a:off x="441871" y="2329476"/>
            <a:ext cx="5156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1" dirty="0">
                <a:solidFill>
                  <a:schemeClr val="bg1"/>
                </a:solidFill>
                <a:latin typeface="Montserrat Thin" pitchFamily="2" charset="77"/>
              </a:rPr>
              <a:t>WHAT IS AN </a:t>
            </a:r>
            <a:r>
              <a:rPr lang="en-US" sz="5400" b="1" i="0" dirty="0">
                <a:solidFill>
                  <a:schemeClr val="bg1"/>
                </a:solidFill>
                <a:latin typeface="Montserrat SemiBold" pitchFamily="2" charset="77"/>
              </a:rPr>
              <a:t>agronomist?</a:t>
            </a:r>
          </a:p>
        </p:txBody>
      </p:sp>
      <p:pic>
        <p:nvPicPr>
          <p:cNvPr id="17" name="Picture 16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49CEA823-E0E7-1145-93D4-C5715ED304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006" t="28226" r="48425" b="33227"/>
          <a:stretch/>
        </p:blipFill>
        <p:spPr>
          <a:xfrm rot="5400000">
            <a:off x="8140960" y="-1466316"/>
            <a:ext cx="1774998" cy="5443339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85D034D-0D74-1548-BD7F-42520B20832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538756" y="984551"/>
            <a:ext cx="5059492" cy="541604"/>
          </a:xfrm>
        </p:spPr>
        <p:txBody>
          <a:bodyPr/>
          <a:lstStyle>
            <a:lvl1pPr marL="0" indent="0" algn="ctr">
              <a:buNone/>
              <a:defRPr lang="en-US" b="0" i="0" u="none" strike="noStrike" smtClean="0">
                <a:effectLst/>
              </a:defRPr>
            </a:lvl1pPr>
          </a:lstStyle>
          <a:p>
            <a:pPr lvl="0"/>
            <a:r>
              <a:rPr lang="en-US" dirty="0"/>
              <a:t>Description 1</a:t>
            </a:r>
          </a:p>
        </p:txBody>
      </p:sp>
      <p:pic>
        <p:nvPicPr>
          <p:cNvPr id="19" name="Picture 18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60ABB82-CF6B-6F40-B8FE-CD2E6A236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006" t="28226" r="48425" b="33227"/>
          <a:stretch/>
        </p:blipFill>
        <p:spPr>
          <a:xfrm rot="5400000">
            <a:off x="8140960" y="2396846"/>
            <a:ext cx="1774998" cy="5443339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100AA4C-EB29-EE49-AF8D-77370796A4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538756" y="4847713"/>
            <a:ext cx="5059492" cy="541604"/>
          </a:xfrm>
        </p:spPr>
        <p:txBody>
          <a:bodyPr/>
          <a:lstStyle>
            <a:lvl1pPr marL="0" indent="0" algn="ctr">
              <a:buNone/>
              <a:defRPr lang="en-US" b="0" i="0" u="none" strike="noStrike" smtClean="0">
                <a:effectLst/>
              </a:defRPr>
            </a:lvl1pPr>
          </a:lstStyle>
          <a:p>
            <a:pPr lvl="0"/>
            <a:r>
              <a:rPr lang="en-US" dirty="0"/>
              <a:t>Description 3</a:t>
            </a:r>
          </a:p>
        </p:txBody>
      </p:sp>
    </p:spTree>
    <p:extLst>
      <p:ext uri="{BB962C8B-B14F-4D97-AF65-F5344CB8AC3E}">
        <p14:creationId xmlns:p14="http://schemas.microsoft.com/office/powerpoint/2010/main" val="3731234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B2D12B-DA5A-394A-BAD6-08CC5D2CFC7A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616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0936073-EC99-F44C-A1A7-8B78311136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7183" y="-1360661"/>
            <a:ext cx="9933339" cy="9762528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285D034D-0D74-1548-BD7F-42520B20832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6911" y="1659884"/>
            <a:ext cx="5059492" cy="541604"/>
          </a:xfrm>
          <a:solidFill>
            <a:srgbClr val="F2F2F2">
              <a:alpha val="38824"/>
            </a:srgbClr>
          </a:solidFill>
          <a:ln w="38100">
            <a:solidFill>
              <a:srgbClr val="AAB837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lang="en-US" sz="2400" b="0" i="0" u="none" strike="noStrike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High School Courses/Program</a:t>
            </a:r>
          </a:p>
        </p:txBody>
      </p:sp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1315602F-95FC-2C45-9B71-270686DFC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2046" t="29205" r="31973" b="33291"/>
          <a:stretch/>
        </p:blipFill>
        <p:spPr>
          <a:xfrm>
            <a:off x="6565623" y="596348"/>
            <a:ext cx="5091397" cy="5306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045319-E351-A64C-8844-2F09F562BFB8}"/>
              </a:ext>
            </a:extLst>
          </p:cNvPr>
          <p:cNvSpPr txBox="1"/>
          <p:nvPr userDrawn="1"/>
        </p:nvSpPr>
        <p:spPr>
          <a:xfrm>
            <a:off x="6502832" y="2372638"/>
            <a:ext cx="51563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1" dirty="0">
                <a:solidFill>
                  <a:schemeClr val="bg1"/>
                </a:solidFill>
                <a:latin typeface="Montserrat Thin" pitchFamily="2" charset="77"/>
              </a:rPr>
              <a:t>ABOUT MY </a:t>
            </a:r>
            <a:r>
              <a:rPr lang="en-US" sz="5400" b="1" i="0" dirty="0">
                <a:solidFill>
                  <a:schemeClr val="bg1"/>
                </a:solidFill>
                <a:latin typeface="Montserrat SemiBold" pitchFamily="2" charset="77"/>
              </a:rPr>
              <a:t>education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A712F7C3-73B2-3548-AD80-8A05FFB9F388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6911" y="2500080"/>
            <a:ext cx="5059492" cy="541604"/>
          </a:xfrm>
          <a:solidFill>
            <a:srgbClr val="F2F2F2">
              <a:alpha val="38824"/>
            </a:srgbClr>
          </a:solidFill>
          <a:ln w="38100">
            <a:solidFill>
              <a:srgbClr val="AAB837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lang="en-US" sz="2400" b="0" i="0" u="none" strike="noStrike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X Years Trade School/College/Training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1E2FB17B-FCCD-6447-A9BC-7C7AA79AAA4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6911" y="3447037"/>
            <a:ext cx="5059492" cy="541604"/>
          </a:xfrm>
          <a:solidFill>
            <a:srgbClr val="F2F2F2">
              <a:alpha val="38824"/>
            </a:srgbClr>
          </a:solidFill>
          <a:ln w="38100">
            <a:solidFill>
              <a:srgbClr val="AAB837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lang="en-US" sz="2400" b="0" i="0" u="none" strike="noStrike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X Years Additional Experience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8F4F43-09AD-6545-9EBD-E2E27DA1A6E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33565" y="4329281"/>
            <a:ext cx="5059492" cy="541604"/>
          </a:xfrm>
          <a:solidFill>
            <a:srgbClr val="F2F2F2">
              <a:alpha val="38824"/>
            </a:srgbClr>
          </a:solidFill>
          <a:ln w="38100">
            <a:solidFill>
              <a:srgbClr val="AAB837"/>
            </a:solidFill>
          </a:ln>
        </p:spPr>
        <p:txBody>
          <a:bodyPr anchor="ctr">
            <a:normAutofit/>
          </a:bodyPr>
          <a:lstStyle>
            <a:lvl1pPr marL="0" indent="0" algn="l">
              <a:buNone/>
              <a:defRPr lang="en-US" sz="2400" b="0" i="0" u="none" strike="noStrike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X Years Experience</a:t>
            </a:r>
          </a:p>
        </p:txBody>
      </p:sp>
    </p:spTree>
    <p:extLst>
      <p:ext uri="{BB962C8B-B14F-4D97-AF65-F5344CB8AC3E}">
        <p14:creationId xmlns:p14="http://schemas.microsoft.com/office/powerpoint/2010/main" val="1926299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B2D12B-DA5A-394A-BAD6-08CC5D2CFC7A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45319-E351-A64C-8844-2F09F562BFB8}"/>
              </a:ext>
            </a:extLst>
          </p:cNvPr>
          <p:cNvSpPr txBox="1"/>
          <p:nvPr userDrawn="1"/>
        </p:nvSpPr>
        <p:spPr>
          <a:xfrm>
            <a:off x="3450873" y="270705"/>
            <a:ext cx="5906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1" dirty="0">
                <a:solidFill>
                  <a:srgbClr val="001446"/>
                </a:solidFill>
                <a:latin typeface="Montserrat Thin" pitchFamily="2" charset="77"/>
              </a:rPr>
              <a:t>JOB</a:t>
            </a:r>
          </a:p>
          <a:p>
            <a:pPr algn="ctr"/>
            <a:r>
              <a:rPr lang="en-US" sz="5400" b="1" i="0" dirty="0">
                <a:solidFill>
                  <a:srgbClr val="001446"/>
                </a:solidFill>
                <a:latin typeface="Montserrat SemiBold" pitchFamily="2" charset="77"/>
              </a:rPr>
              <a:t>responsibilities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8F4F43-09AD-6545-9EBD-E2E27DA1A6E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4906" y="5361649"/>
            <a:ext cx="3038754" cy="541604"/>
          </a:xfrm>
          <a:noFill/>
          <a:ln w="38100">
            <a:solidFill>
              <a:srgbClr val="616D38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lang="en-US" sz="2400" b="0" i="0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Responsibility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4BB18D3-272B-8748-A6E7-93323CA09918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576623" y="5361649"/>
            <a:ext cx="3038754" cy="541604"/>
          </a:xfrm>
          <a:noFill/>
          <a:ln w="38100">
            <a:solidFill>
              <a:srgbClr val="616D38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lang="en-US" sz="2400" b="0" i="0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Responsibility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CA7CDE0-DEC7-A34C-97CE-1ABC292CF83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18340" y="5361649"/>
            <a:ext cx="3038754" cy="541604"/>
          </a:xfrm>
          <a:noFill/>
          <a:ln w="38100">
            <a:solidFill>
              <a:srgbClr val="616D38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lang="en-US" sz="2400" b="0" i="0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Responsibility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E6A73EC-86C8-B642-B32C-8CB98C89C5BD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34906" y="2295736"/>
            <a:ext cx="3038754" cy="27973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338FF6-9494-B040-A384-CB920BAAC3A9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576622" y="2295736"/>
            <a:ext cx="3038754" cy="27973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5537AEF-C579-2D4A-A7DF-ED9387EFC893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318340" y="2295736"/>
            <a:ext cx="3038754" cy="27973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Here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8785306-3E62-3E49-A1E4-5C20D0BCE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143" t="33095" r="28182" b="23059"/>
          <a:stretch/>
        </p:blipFill>
        <p:spPr>
          <a:xfrm>
            <a:off x="-245749" y="-339163"/>
            <a:ext cx="2861717" cy="308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4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B2D12B-DA5A-394A-BAD6-08CC5D2CFC7A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AAB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526C0C1-FD8C-AE4A-AAAE-1A516EEC5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5" t="48145" r="27333" b="41106"/>
          <a:stretch/>
        </p:blipFill>
        <p:spPr>
          <a:xfrm>
            <a:off x="4131982" y="5093094"/>
            <a:ext cx="3834874" cy="1082424"/>
          </a:xfrm>
          <a:prstGeom prst="rect">
            <a:avLst/>
          </a:prstGeom>
        </p:spPr>
      </p:pic>
      <p:pic>
        <p:nvPicPr>
          <p:cNvPr id="25" name="Picture 2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E07B8EC-5EC2-A34F-B0AC-2B51406DF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5" t="48145" r="27333" b="41106"/>
          <a:stretch/>
        </p:blipFill>
        <p:spPr>
          <a:xfrm>
            <a:off x="7966856" y="5111109"/>
            <a:ext cx="3834874" cy="1082424"/>
          </a:xfrm>
          <a:prstGeom prst="rect">
            <a:avLst/>
          </a:prstGeom>
        </p:spPr>
      </p:pic>
      <p:pic>
        <p:nvPicPr>
          <p:cNvPr id="22" name="Picture 2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7BC05680-6107-B24E-AB81-51BB64247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585" t="48145" r="27333" b="41106"/>
          <a:stretch/>
        </p:blipFill>
        <p:spPr>
          <a:xfrm>
            <a:off x="436846" y="5093094"/>
            <a:ext cx="3834874" cy="1082424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8F4F43-09AD-6545-9EBD-E2E27DA1A6E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4906" y="5406571"/>
            <a:ext cx="3038754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OUTSIDE IN THE FIELD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E6A73EC-86C8-B642-B32C-8CB98C89C5BD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34906" y="2295736"/>
            <a:ext cx="3038754" cy="2797358"/>
          </a:xfrm>
          <a:ln w="38100">
            <a:solidFill>
              <a:srgbClr val="001446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338FF6-9494-B040-A384-CB920BAAC3A9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576622" y="2295736"/>
            <a:ext cx="3038754" cy="2797358"/>
          </a:xfrm>
          <a:ln w="38100">
            <a:solidFill>
              <a:srgbClr val="00144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3200" dirty="0"/>
            </a:lvl1pPr>
          </a:lstStyle>
          <a:p>
            <a:pPr marL="0" lvl="0" indent="0">
              <a:buNone/>
            </a:pPr>
            <a:r>
              <a:rPr lang="en-US" dirty="0"/>
              <a:t>Image Here</a:t>
            </a: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37844FAA-7B87-4B4D-B351-6E57A549F3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729" t="46135" r="32576" b="41559"/>
          <a:stretch/>
        </p:blipFill>
        <p:spPr>
          <a:xfrm>
            <a:off x="-184395" y="-200416"/>
            <a:ext cx="7972628" cy="2471495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5537AEF-C579-2D4A-A7DF-ED9387EFC893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318340" y="2295736"/>
            <a:ext cx="3038754" cy="2797358"/>
          </a:xfrm>
          <a:ln w="38100">
            <a:solidFill>
              <a:srgbClr val="00144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3200" dirty="0"/>
            </a:lvl1pPr>
          </a:lstStyle>
          <a:p>
            <a:pPr marL="0" lvl="0" indent="0">
              <a:buNone/>
            </a:pPr>
            <a:r>
              <a:rPr lang="en-US" dirty="0"/>
              <a:t>Image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45319-E351-A64C-8844-2F09F562BFB8}"/>
              </a:ext>
            </a:extLst>
          </p:cNvPr>
          <p:cNvSpPr txBox="1"/>
          <p:nvPr userDrawn="1"/>
        </p:nvSpPr>
        <p:spPr>
          <a:xfrm>
            <a:off x="834906" y="270705"/>
            <a:ext cx="5906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1" i="0" dirty="0">
                <a:solidFill>
                  <a:schemeClr val="bg1"/>
                </a:solidFill>
                <a:latin typeface="Montserrat SemiBold" pitchFamily="2" charset="77"/>
              </a:rPr>
              <a:t>on the job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1" dirty="0">
                <a:solidFill>
                  <a:schemeClr val="bg1"/>
                </a:solidFill>
                <a:latin typeface="Montserrat Thin" pitchFamily="2" charset="77"/>
              </a:rPr>
              <a:t>WHERE I WORK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0C10D61-9AB4-424E-AE2C-135E4C090B4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576622" y="5406571"/>
            <a:ext cx="3038754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AT A DESK ON A COMPUTER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0D2AF064-DB2A-CB4E-A6BC-69335A6E0355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318338" y="5406571"/>
            <a:ext cx="3038754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TRAVEL TO MEET WITH A CLIENT</a:t>
            </a:r>
          </a:p>
        </p:txBody>
      </p:sp>
    </p:spTree>
    <p:extLst>
      <p:ext uri="{BB962C8B-B14F-4D97-AF65-F5344CB8AC3E}">
        <p14:creationId xmlns:p14="http://schemas.microsoft.com/office/powerpoint/2010/main" val="1115143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B2D12B-DA5A-394A-BAD6-08CC5D2CFC7A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001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9419B82-DD15-1743-AED8-97FF61C52D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71" t="47183" r="33191" b="33921"/>
          <a:stretch/>
        </p:blipFill>
        <p:spPr>
          <a:xfrm rot="21197417">
            <a:off x="4317868" y="-436876"/>
            <a:ext cx="7888190" cy="3685914"/>
          </a:xfrm>
          <a:prstGeom prst="rect">
            <a:avLst/>
          </a:prstGeom>
        </p:spPr>
      </p:pic>
      <p:pic>
        <p:nvPicPr>
          <p:cNvPr id="24" name="Picture 23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9526C0C1-FD8C-AE4A-AAAE-1A516EEC52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585" t="48145" r="27333" b="41106"/>
          <a:stretch/>
        </p:blipFill>
        <p:spPr>
          <a:xfrm>
            <a:off x="4131982" y="5093094"/>
            <a:ext cx="3834874" cy="1082424"/>
          </a:xfrm>
          <a:prstGeom prst="rect">
            <a:avLst/>
          </a:prstGeom>
        </p:spPr>
      </p:pic>
      <p:pic>
        <p:nvPicPr>
          <p:cNvPr id="25" name="Picture 24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BE07B8EC-5EC2-A34F-B0AC-2B51406DF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585" t="48145" r="27333" b="41106"/>
          <a:stretch/>
        </p:blipFill>
        <p:spPr>
          <a:xfrm>
            <a:off x="7966856" y="5111109"/>
            <a:ext cx="3834874" cy="1082424"/>
          </a:xfrm>
          <a:prstGeom prst="rect">
            <a:avLst/>
          </a:prstGeom>
        </p:spPr>
      </p:pic>
      <p:pic>
        <p:nvPicPr>
          <p:cNvPr id="22" name="Picture 2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7BC05680-6107-B24E-AB81-51BB64247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585" t="48145" r="27333" b="41106"/>
          <a:stretch/>
        </p:blipFill>
        <p:spPr>
          <a:xfrm>
            <a:off x="436846" y="5093094"/>
            <a:ext cx="3834874" cy="1082424"/>
          </a:xfrm>
          <a:prstGeom prst="rect">
            <a:avLst/>
          </a:prstGeom>
        </p:spPr>
      </p:pic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08F4F43-09AD-6545-9EBD-E2E27DA1A6EB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4906" y="5406571"/>
            <a:ext cx="3038754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1800" b="1" i="0" u="none" strike="noStrike" smtClean="0">
                <a:solidFill>
                  <a:srgbClr val="001446"/>
                </a:solidFill>
                <a:effectLst/>
                <a:latin typeface="Montserrat SemiBold" pitchFamily="2" charset="77"/>
              </a:defRPr>
            </a:lvl1pPr>
          </a:lstStyle>
          <a:p>
            <a:pPr lvl="0"/>
            <a:r>
              <a:rPr lang="en-US" b="1" i="0" dirty="0">
                <a:latin typeface="Montserrat SemiBold" pitchFamily="2" charset="77"/>
              </a:rPr>
              <a:t>association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E6A73EC-86C8-B642-B32C-8CB98C89C5BD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34906" y="2295736"/>
            <a:ext cx="3038754" cy="2797358"/>
          </a:xfrm>
          <a:ln w="38100">
            <a:solidFill>
              <a:srgbClr val="F6F6F6"/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 Here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338FF6-9494-B040-A384-CB920BAAC3A9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4576622" y="2295736"/>
            <a:ext cx="3038754" cy="2797358"/>
          </a:xfrm>
          <a:ln w="38100">
            <a:solidFill>
              <a:srgbClr val="F6F6F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3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Image Here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5537AEF-C579-2D4A-A7DF-ED9387EFC893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8318340" y="2295736"/>
            <a:ext cx="3038754" cy="2797358"/>
          </a:xfrm>
          <a:ln w="38100">
            <a:solidFill>
              <a:srgbClr val="F6F6F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3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Image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045319-E351-A64C-8844-2F09F562BFB8}"/>
              </a:ext>
            </a:extLst>
          </p:cNvPr>
          <p:cNvSpPr txBox="1"/>
          <p:nvPr userDrawn="1"/>
        </p:nvSpPr>
        <p:spPr>
          <a:xfrm>
            <a:off x="5052162" y="132918"/>
            <a:ext cx="6304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0" i="1" dirty="0">
                <a:solidFill>
                  <a:srgbClr val="AAB837"/>
                </a:solidFill>
                <a:latin typeface="Montserrat Thin" pitchFamily="2" charset="77"/>
              </a:rPr>
              <a:t>PROFESSIONAL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0" dirty="0">
                <a:solidFill>
                  <a:srgbClr val="AAB837"/>
                </a:solidFill>
                <a:latin typeface="Montserrat SemiBold" pitchFamily="2" charset="77"/>
              </a:rPr>
              <a:t>organizations</a:t>
            </a:r>
            <a:endParaRPr lang="en-US" sz="5400" b="0" i="1" dirty="0">
              <a:solidFill>
                <a:srgbClr val="AAB837"/>
              </a:solidFill>
              <a:latin typeface="Montserrat Thin" pitchFamily="2" charset="77"/>
            </a:endParaRP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F0C10D61-9AB4-424E-AE2C-135E4C090B47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4576622" y="5406571"/>
            <a:ext cx="3038754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b="1" i="0" dirty="0">
                <a:latin typeface="Montserrat SemiBold" pitchFamily="2" charset="77"/>
              </a:rPr>
              <a:t>association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0D2AF064-DB2A-CB4E-A6BC-69335A6E0355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318338" y="5406571"/>
            <a:ext cx="3038754" cy="541604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1800" b="0" i="1" u="none" strike="noStrike" smtClean="0">
                <a:solidFill>
                  <a:srgbClr val="001446"/>
                </a:solidFill>
                <a:effectLst/>
                <a:latin typeface="Montserrat" pitchFamily="2" charset="77"/>
              </a:defRPr>
            </a:lvl1pPr>
          </a:lstStyle>
          <a:p>
            <a:pPr lvl="0"/>
            <a:r>
              <a:rPr lang="en-US" b="1" i="0" dirty="0">
                <a:latin typeface="Montserrat SemiBold" pitchFamily="2" charset="77"/>
              </a:rPr>
              <a:t>association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09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B2D12B-DA5A-394A-BAD6-08CC5D2CFC7A}"/>
              </a:ext>
            </a:extLst>
          </p:cNvPr>
          <p:cNvSpPr/>
          <p:nvPr userDrawn="1"/>
        </p:nvSpPr>
        <p:spPr>
          <a:xfrm>
            <a:off x="0" y="0"/>
            <a:ext cx="12191999" cy="6261652"/>
          </a:xfrm>
          <a:prstGeom prst="rect">
            <a:avLst/>
          </a:prstGeom>
          <a:solidFill>
            <a:srgbClr val="616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yellow moon in the sky&#10;&#10;Description automatically generated with low confidence">
            <a:extLst>
              <a:ext uri="{FF2B5EF4-FFF2-40B4-BE49-F238E27FC236}">
                <a16:creationId xmlns:a16="http://schemas.microsoft.com/office/drawing/2014/main" id="{32B8C5BB-299E-9C43-B383-84512A685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78" t="30284" r="31636" b="25483"/>
          <a:stretch/>
        </p:blipFill>
        <p:spPr>
          <a:xfrm>
            <a:off x="7457452" y="1937683"/>
            <a:ext cx="5799092" cy="5664175"/>
          </a:xfrm>
          <a:prstGeom prst="rect">
            <a:avLst/>
          </a:prstGeom>
        </p:spPr>
      </p:pic>
      <p:pic>
        <p:nvPicPr>
          <p:cNvPr id="4" name="Picture 3" descr="A blue planet in space&#10;&#10;Description automatically generated with low confidence">
            <a:extLst>
              <a:ext uri="{FF2B5EF4-FFF2-40B4-BE49-F238E27FC236}">
                <a16:creationId xmlns:a16="http://schemas.microsoft.com/office/drawing/2014/main" id="{EDE1AD75-5A14-C440-956E-177C3AFC1E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221" t="30155" r="31010" b="29968"/>
          <a:stretch/>
        </p:blipFill>
        <p:spPr>
          <a:xfrm>
            <a:off x="5588043" y="1389191"/>
            <a:ext cx="3966297" cy="4079618"/>
          </a:xfrm>
          <a:prstGeom prst="rect">
            <a:avLst/>
          </a:prstGeom>
        </p:spPr>
      </p:pic>
      <p:pic>
        <p:nvPicPr>
          <p:cNvPr id="6" name="Picture 5" descr="A yellow moon in the sky&#10;&#10;Description automatically generated with low confidence">
            <a:extLst>
              <a:ext uri="{FF2B5EF4-FFF2-40B4-BE49-F238E27FC236}">
                <a16:creationId xmlns:a16="http://schemas.microsoft.com/office/drawing/2014/main" id="{3A811A63-FDBA-CC49-A696-C8EEC2428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078" t="30284" r="31636" b="25483"/>
          <a:stretch/>
        </p:blipFill>
        <p:spPr>
          <a:xfrm>
            <a:off x="-880013" y="1786571"/>
            <a:ext cx="5953803" cy="5815287"/>
          </a:xfrm>
          <a:prstGeom prst="rect">
            <a:avLst/>
          </a:prstGeom>
        </p:spPr>
      </p:pic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C0E2B190-4528-7F48-A773-43F1CBEE9B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0483" t="32217" r="31302" b="29706"/>
          <a:stretch/>
        </p:blipFill>
        <p:spPr>
          <a:xfrm>
            <a:off x="8357421" y="-399328"/>
            <a:ext cx="3842249" cy="3828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045319-E351-A64C-8844-2F09F562BFB8}"/>
              </a:ext>
            </a:extLst>
          </p:cNvPr>
          <p:cNvSpPr txBox="1"/>
          <p:nvPr userDrawn="1"/>
        </p:nvSpPr>
        <p:spPr>
          <a:xfrm>
            <a:off x="608469" y="545503"/>
            <a:ext cx="51563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5400" b="0" i="1" dirty="0">
                <a:solidFill>
                  <a:schemeClr val="bg1"/>
                </a:solidFill>
                <a:latin typeface="Montserrat Thin" pitchFamily="2" charset="77"/>
              </a:rPr>
              <a:t>MARKET OUTLOOK </a:t>
            </a:r>
            <a:r>
              <a:rPr lang="en-US" sz="5400" b="1" i="0" dirty="0">
                <a:solidFill>
                  <a:schemeClr val="bg1"/>
                </a:solidFill>
                <a:latin typeface="Montserrat SemiBold" pitchFamily="2" charset="77"/>
              </a:rPr>
              <a:t>getting a job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7856F33-BA40-BF46-9E68-FE4BB0ADA3B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146972" y="2792106"/>
            <a:ext cx="3038754" cy="1487927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2800" b="1" i="0" kern="120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National Salary Average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76205E-CA82-1E4E-8929-CC314CCEC9C3}"/>
              </a:ext>
            </a:extLst>
          </p:cNvPr>
          <p:cNvSpPr txBox="1"/>
          <p:nvPr userDrawn="1"/>
        </p:nvSpPr>
        <p:spPr>
          <a:xfrm>
            <a:off x="651803" y="3578467"/>
            <a:ext cx="3541130" cy="2235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0" dirty="0">
                <a:solidFill>
                  <a:schemeClr val="bg1"/>
                </a:solidFill>
                <a:latin typeface="Montserrat SemiBold" pitchFamily="2" charset="77"/>
              </a:rPr>
              <a:t>The future outlook for an agronomist is great, with lots of jobs available.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6394FDE-B4E4-DA46-8200-915F180A4B22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719212" y="913646"/>
            <a:ext cx="3038754" cy="1487927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2800" b="1" i="0" kern="1200" dirty="0">
                <a:solidFill>
                  <a:srgbClr val="616D38"/>
                </a:solidFill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State Salary Average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7615AA30-D8D7-534E-9625-F533531FFBA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809438" y="4206173"/>
            <a:ext cx="3038754" cy="1487927"/>
          </a:xfrm>
          <a:noFill/>
          <a:ln w="3810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lang="en-US" sz="2800" b="1" i="0" kern="1200" dirty="0">
                <a:solidFill>
                  <a:srgbClr val="001446"/>
                </a:solidFill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Employee Benefits</a:t>
            </a:r>
          </a:p>
        </p:txBody>
      </p:sp>
    </p:spTree>
    <p:extLst>
      <p:ext uri="{BB962C8B-B14F-4D97-AF65-F5344CB8AC3E}">
        <p14:creationId xmlns:p14="http://schemas.microsoft.com/office/powerpoint/2010/main" val="332712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60EC62-708F-3B41-82B4-BFBBF369CE68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01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202D1-E660-944E-BE05-580D4CAD1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AE8AD-F35C-DE4F-970A-D0B42F83D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83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51" r:id="rId10"/>
    <p:sldLayoutId id="2147483661" r:id="rId11"/>
    <p:sldLayoutId id="2147483662" r:id="rId12"/>
    <p:sldLayoutId id="21474836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40770-C2E1-5044-B914-1088751501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CAD4A-FFED-DB40-9485-316A10A335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167FEA4-9B52-A641-8D45-50F6B3F5D169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</p:spTree>
    <p:extLst>
      <p:ext uri="{BB962C8B-B14F-4D97-AF65-F5344CB8AC3E}">
        <p14:creationId xmlns:p14="http://schemas.microsoft.com/office/powerpoint/2010/main" val="858928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685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72F7B1-72B7-634C-9AF8-AF5AF562A3F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115AB-A1FC-B14C-8723-31C453D1F0C6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454D7-17AD-F649-A412-293DAD90C5AA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B00019-ABC8-8648-B722-95EE23595524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1EA21-3A74-DC48-849C-E58EF691CD2E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8F2997-E962-374E-999E-4D1752976A9A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2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215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83792-79CA-E844-AF60-918F5FC79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47C05-3529-AF49-8CC0-CCAFF385676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8AFE73-66C4-CD49-93ED-8985728687AB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1180219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BB2D-3B4F-AD47-A084-BE22CC442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D6499-94B6-B946-ABAE-75C5B19239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A61508C-92A7-8146-B26E-DC603190EF34}"/>
              </a:ext>
            </a:extLst>
          </p:cNvPr>
          <p:cNvSpPr>
            <a:spLocks noGrp="1"/>
          </p:cNvSpPr>
          <p:nvPr>
            <p:ph type="pic" idx="13"/>
          </p:nvPr>
        </p:nvSpPr>
        <p:spPr/>
      </p:sp>
    </p:spTree>
    <p:extLst>
      <p:ext uri="{BB962C8B-B14F-4D97-AF65-F5344CB8AC3E}">
        <p14:creationId xmlns:p14="http://schemas.microsoft.com/office/powerpoint/2010/main" val="2877833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C46707-7855-C041-8727-4D9E2FBFF0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6A9AF-132E-684C-B435-B484945510E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F9CFD-564D-E24A-9EEB-E4D272FB9DEF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97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DA09B41-85FD-2846-BC8C-C6696824E23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38F4D-890A-4942-AD7D-741FC7405CC9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B79BA-F822-A140-BB2D-C55E5CAC8191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EE964B-9C06-8E4C-9070-3B571A1C91F3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86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C70B5B-B85A-9740-B997-1135B9D3EC78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35441-D93E-F24F-9C2C-F871185BBC84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521B4A-5182-3940-9986-272221D02810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5A4644E-9DAE-B44A-BDFF-659853712883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5447439-0950-EA42-ADFB-1CE208CE1F5A}"/>
              </a:ext>
            </a:extLst>
          </p:cNvPr>
          <p:cNvSpPr>
            <a:spLocks noGrp="1"/>
          </p:cNvSpPr>
          <p:nvPr>
            <p:ph type="pic" idx="19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18FDAC7-97A5-524B-B146-C32E996AE7D1}"/>
              </a:ext>
            </a:extLst>
          </p:cNvPr>
          <p:cNvSpPr>
            <a:spLocks noGrp="1"/>
          </p:cNvSpPr>
          <p:nvPr>
            <p:ph type="pic" idx="20"/>
          </p:nvPr>
        </p:nvSpPr>
        <p:spPr/>
      </p:sp>
    </p:spTree>
    <p:extLst>
      <p:ext uri="{BB962C8B-B14F-4D97-AF65-F5344CB8AC3E}">
        <p14:creationId xmlns:p14="http://schemas.microsoft.com/office/powerpoint/2010/main" val="1238076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F6157C-822E-CC48-991B-2AC11BAA316D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160B8-4A2D-F141-B5C0-546886600DC4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D3A544-E360-104B-80A4-F3E8C0D3CA22}"/>
              </a:ext>
            </a:extLst>
          </p:cNvPr>
          <p:cNvSpPr>
            <a:spLocks noGrp="1"/>
          </p:cNvSpPr>
          <p:nvPr>
            <p:ph type="pic" idx="19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1D3053-5664-DE47-8658-A339F93C377E}"/>
              </a:ext>
            </a:extLst>
          </p:cNvPr>
          <p:cNvSpPr>
            <a:spLocks noGrp="1"/>
          </p:cNvSpPr>
          <p:nvPr>
            <p:ph type="pic" idx="20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7F7C4-1F0C-FD4C-A89C-85DD4D71FEFF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35AEC0-ED23-BA40-A22D-9E3004DBACBA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58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E4BF89-992A-3D4E-90BD-FAD47FDE1F6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A4FD42-4B1F-654F-A3BE-60ECA48475AD}"/>
              </a:ext>
            </a:extLst>
          </p:cNvPr>
          <p:cNvSpPr>
            <a:spLocks noGrp="1"/>
          </p:cNvSpPr>
          <p:nvPr>
            <p:ph type="pic" idx="10"/>
          </p:nvPr>
        </p:nvSpPr>
        <p:spPr/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4C6F80D-ACE7-E346-BB23-26FBE56F34A5}"/>
              </a:ext>
            </a:extLst>
          </p:cNvPr>
          <p:cNvSpPr>
            <a:spLocks noGrp="1"/>
          </p:cNvSpPr>
          <p:nvPr>
            <p:ph type="pic" idx="19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55C7F2C-E59E-4148-892D-6A226046008E}"/>
              </a:ext>
            </a:extLst>
          </p:cNvPr>
          <p:cNvSpPr>
            <a:spLocks noGrp="1"/>
          </p:cNvSpPr>
          <p:nvPr>
            <p:ph type="pic" idx="20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748D4-9C24-6142-8ABE-7B1D206F3AAD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2D5F83-FDD9-354F-AE56-E5078C77CBB0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94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B83B7E-2011-5148-BBF9-93148DCEAD80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B1C9C7-7BE7-D341-99B9-A456479B765F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8A552-1ACC-9F4C-86D0-A9D921A8E57C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08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222</Words>
  <Application>Microsoft Macintosh PowerPoint</Application>
  <PresentationFormat>Widescreen</PresentationFormat>
  <Paragraphs>20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Montserrat</vt:lpstr>
      <vt:lpstr>Montserrat ExtraBold</vt:lpstr>
      <vt:lpstr>Montserrat Light</vt:lpstr>
      <vt:lpstr>Montserrat SemiBold</vt:lpstr>
      <vt:lpstr>Montserrat Thin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 Hughbanks</dc:creator>
  <cp:lastModifiedBy>Adrienne Hughbanks</cp:lastModifiedBy>
  <cp:revision>21</cp:revision>
  <dcterms:created xsi:type="dcterms:W3CDTF">2021-10-10T23:42:36Z</dcterms:created>
  <dcterms:modified xsi:type="dcterms:W3CDTF">2021-11-22T16:29:59Z</dcterms:modified>
</cp:coreProperties>
</file>